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 id="2147483734" r:id="rId3"/>
    <p:sldMasterId id="2147483781" r:id="rId4"/>
    <p:sldMasterId id="2147483803" r:id="rId5"/>
    <p:sldMasterId id="2147483814" r:id="rId6"/>
    <p:sldMasterId id="2147483837" r:id="rId7"/>
  </p:sldMasterIdLst>
  <p:notesMasterIdLst>
    <p:notesMasterId r:id="rId36"/>
  </p:notesMasterIdLst>
  <p:sldIdLst>
    <p:sldId id="298" r:id="rId8"/>
    <p:sldId id="299" r:id="rId9"/>
    <p:sldId id="303" r:id="rId10"/>
    <p:sldId id="301" r:id="rId11"/>
    <p:sldId id="300" r:id="rId12"/>
    <p:sldId id="305" r:id="rId13"/>
    <p:sldId id="347" r:id="rId14"/>
    <p:sldId id="290" r:id="rId15"/>
    <p:sldId id="291" r:id="rId16"/>
    <p:sldId id="292" r:id="rId17"/>
    <p:sldId id="296" r:id="rId18"/>
    <p:sldId id="332" r:id="rId19"/>
    <p:sldId id="264" r:id="rId20"/>
    <p:sldId id="304" r:id="rId21"/>
    <p:sldId id="314" r:id="rId22"/>
    <p:sldId id="311" r:id="rId23"/>
    <p:sldId id="312" r:id="rId24"/>
    <p:sldId id="313" r:id="rId25"/>
    <p:sldId id="307" r:id="rId26"/>
    <p:sldId id="317" r:id="rId27"/>
    <p:sldId id="337" r:id="rId28"/>
    <p:sldId id="338" r:id="rId29"/>
    <p:sldId id="335" r:id="rId30"/>
    <p:sldId id="336" r:id="rId31"/>
    <p:sldId id="343" r:id="rId32"/>
    <p:sldId id="323" r:id="rId33"/>
    <p:sldId id="346" r:id="rId34"/>
    <p:sldId id="30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952" autoAdjust="0"/>
    <p:restoredTop sz="71474" autoAdjust="0"/>
  </p:normalViewPr>
  <p:slideViewPr>
    <p:cSldViewPr snapToGrid="0">
      <p:cViewPr varScale="1">
        <p:scale>
          <a:sx n="80" d="100"/>
          <a:sy n="80" d="100"/>
        </p:scale>
        <p:origin x="1050"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62F915-D0A0-4462-BAD6-F68DE4310F1E}" type="datetimeFigureOut">
              <a:rPr lang="en-US" smtClean="0"/>
              <a:t>3/16/2016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E6E9F-5183-4BC2-9BF9-C9CB9AB7393C}" type="slidenum">
              <a:rPr lang="en-US" smtClean="0"/>
              <a:t>‹#›</a:t>
            </a:fld>
            <a:endParaRPr lang="en-US"/>
          </a:p>
        </p:txBody>
      </p:sp>
    </p:spTree>
    <p:extLst>
      <p:ext uri="{BB962C8B-B14F-4D97-AF65-F5344CB8AC3E}">
        <p14:creationId xmlns:p14="http://schemas.microsoft.com/office/powerpoint/2010/main" val="413931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6293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Analytics Suite delivers an end-to-end platform with integrated and comprehensive set of tools and services to help you build intelligent applications that let you easily take advantage of Advanced Analytics.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Cortana Analytics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a:t>
            </a:r>
            <a:r>
              <a:rPr lang="en-US" sz="900" kern="1200" dirty="0" err="1">
                <a:solidFill>
                  <a:schemeClr val="tx1"/>
                </a:solidFill>
                <a:effectLst/>
                <a:latin typeface="Segoe UI Light" pitchFamily="34" charset="0"/>
                <a:ea typeface="+mn-ea"/>
                <a:cs typeface="+mn-cs"/>
              </a:rPr>
              <a:t>colums</a:t>
            </a:r>
            <a:r>
              <a:rPr lang="en-US" sz="900" kern="1200" dirty="0">
                <a:solidFill>
                  <a:schemeClr val="tx1"/>
                </a:solidFill>
                <a:effectLst/>
                <a:latin typeface="Segoe UI Light" pitchFamily="34" charset="0"/>
                <a:ea typeface="+mn-ea"/>
                <a:cs typeface="+mn-cs"/>
              </a:rPr>
              <a:t>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 does the same for </a:t>
            </a:r>
            <a:r>
              <a:rPr lang="en-US" sz="900" kern="1200" dirty="0" err="1">
                <a:solidFill>
                  <a:schemeClr val="tx1"/>
                </a:solidFill>
                <a:effectLst/>
                <a:latin typeface="Segoe UI Light" pitchFamily="34" charset="0"/>
                <a:ea typeface="+mn-ea"/>
                <a:cs typeface="+mn-cs"/>
              </a:rPr>
              <a:t>IoT</a:t>
            </a:r>
            <a:r>
              <a:rPr lang="en-US" sz="900" kern="1200" dirty="0">
                <a:solidFill>
                  <a:schemeClr val="tx1"/>
                </a:solidFill>
                <a:effectLst/>
                <a:latin typeface="Segoe UI Light" pitchFamily="34" charset="0"/>
                <a:ea typeface="+mn-ea"/>
                <a:cs typeface="+mn-cs"/>
              </a:rPr>
              <a: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3/16/2016 8:56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70131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have a system that can blend both approaches</a:t>
            </a:r>
            <a:r>
              <a:rPr lang="en-US" baseline="0" dirty="0"/>
              <a:t> and handle the amounts, types, and speed of data today, </a:t>
            </a:r>
            <a:r>
              <a:rPr lang="en-US" dirty="0"/>
              <a:t>it let’s you focus on analytics</a:t>
            </a:r>
            <a:r>
              <a:rPr lang="en-US" baseline="0" dirty="0"/>
              <a:t> for your business, you can have amazing transformations and gain a competitive edge. </a:t>
            </a:r>
            <a:endParaRPr lang="en-US" dirty="0"/>
          </a:p>
          <a:p>
            <a:endParaRPr lang="en-US" dirty="0"/>
          </a:p>
          <a:p>
            <a:r>
              <a:rPr lang="en-US" dirty="0"/>
              <a:t>Story</a:t>
            </a:r>
            <a:r>
              <a:rPr lang="en-US" baseline="0" dirty="0"/>
              <a:t> – Retail/Furniture store with sensors</a:t>
            </a:r>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3380743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9E6E9F-5183-4BC2-9BF9-C9CB9AB7393C}" type="slidenum">
              <a:rPr lang="en-US" smtClean="0"/>
              <a:t>13</a:t>
            </a:fld>
            <a:endParaRPr lang="en-US"/>
          </a:p>
        </p:txBody>
      </p:sp>
    </p:spTree>
    <p:extLst>
      <p:ext uri="{BB962C8B-B14F-4D97-AF65-F5344CB8AC3E}">
        <p14:creationId xmlns:p14="http://schemas.microsoft.com/office/powerpoint/2010/main" val="948161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r>
              <a:rPr lang="en-US" dirty="0"/>
              <a:t>This this</a:t>
            </a:r>
            <a:r>
              <a:rPr lang="en-US" baseline="0" dirty="0"/>
              <a:t> module you’ll learn about the specific components in an Azure Data Factory.  You’ll get an overview of the methods for bringing data in to your data factory, how that data can be transformed with activities, and how those activities are manages by pipelines.</a:t>
            </a:r>
            <a:endParaRPr lang="en-US" dirty="0"/>
          </a:p>
        </p:txBody>
      </p:sp>
    </p:spTree>
    <p:extLst>
      <p:ext uri="{BB962C8B-B14F-4D97-AF65-F5344CB8AC3E}">
        <p14:creationId xmlns:p14="http://schemas.microsoft.com/office/powerpoint/2010/main" val="2417569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9698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7915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1877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2405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r>
              <a:rPr lang="en-US" dirty="0"/>
              <a:t>In this module you’ll learn how to create and operate a data factory.  You’ll see a demonstration of how to create all the pieces of a simple data factory to automate</a:t>
            </a:r>
            <a:r>
              <a:rPr lang="en-US" baseline="0" dirty="0"/>
              <a:t> the movement and transformation of data.</a:t>
            </a:r>
            <a:endParaRPr lang="en-US" dirty="0"/>
          </a:p>
        </p:txBody>
      </p:sp>
    </p:spTree>
    <p:extLst>
      <p:ext uri="{BB962C8B-B14F-4D97-AF65-F5344CB8AC3E}">
        <p14:creationId xmlns:p14="http://schemas.microsoft.com/office/powerpoint/2010/main" val="3536581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9657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40217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1888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1987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7790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8194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3198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GB" dirty="0">
                <a:solidFill>
                  <a:schemeClr val="tx2"/>
                </a:solidFill>
                <a:latin typeface="Segoe" pitchFamily="34" charset="0"/>
              </a:rPr>
              <a:t>Use</a:t>
            </a:r>
            <a:r>
              <a:rPr lang="en-GB" baseline="0" dirty="0">
                <a:solidFill>
                  <a:schemeClr val="tx2"/>
                </a:solidFill>
                <a:latin typeface="Segoe" pitchFamily="34" charset="0"/>
              </a:rPr>
              <a:t> Prod </a:t>
            </a:r>
            <a:r>
              <a:rPr lang="en-GB" baseline="0" dirty="0" err="1">
                <a:solidFill>
                  <a:schemeClr val="tx2"/>
                </a:solidFill>
                <a:latin typeface="Segoe" pitchFamily="34" charset="0"/>
              </a:rPr>
              <a:t>Reco</a:t>
            </a:r>
            <a:r>
              <a:rPr lang="en-GB" baseline="0" dirty="0">
                <a:solidFill>
                  <a:schemeClr val="tx2"/>
                </a:solidFill>
                <a:latin typeface="Segoe" pitchFamily="34" charset="0"/>
              </a:rPr>
              <a:t> demo to illustrate where ADLS/A and SQL DW fit in</a:t>
            </a:r>
          </a:p>
          <a:p>
            <a:r>
              <a:rPr lang="en-GB" baseline="0" dirty="0">
                <a:solidFill>
                  <a:schemeClr val="tx2"/>
                </a:solidFill>
                <a:latin typeface="Segoe" pitchFamily="34" charset="0"/>
              </a:rPr>
              <a:t>Discuss CAS</a:t>
            </a:r>
          </a:p>
          <a:p>
            <a:r>
              <a:rPr lang="en-GB" baseline="0" dirty="0">
                <a:solidFill>
                  <a:schemeClr val="tx2"/>
                </a:solidFill>
                <a:latin typeface="Segoe" pitchFamily="34" charset="0"/>
              </a:rPr>
              <a:t>Show DM one-click app</a:t>
            </a:r>
          </a:p>
          <a:p>
            <a:r>
              <a:rPr lang="en-GB" baseline="0" dirty="0">
                <a:solidFill>
                  <a:schemeClr val="tx2"/>
                </a:solidFill>
                <a:latin typeface="Segoe" pitchFamily="34" charset="0"/>
              </a:rPr>
              <a:t>Discuss OP Hadoop, SSIS, </a:t>
            </a:r>
            <a:r>
              <a:rPr lang="en-GB" baseline="0" dirty="0" err="1">
                <a:solidFill>
                  <a:schemeClr val="tx2"/>
                </a:solidFill>
                <a:latin typeface="Segoe" pitchFamily="34" charset="0"/>
              </a:rPr>
              <a:t>Oozie</a:t>
            </a:r>
            <a:r>
              <a:rPr lang="en-GB" baseline="0" dirty="0">
                <a:solidFill>
                  <a:schemeClr val="tx2"/>
                </a:solidFill>
                <a:latin typeface="Segoe" pitchFamily="34" charset="0"/>
              </a:rPr>
              <a:t>/</a:t>
            </a:r>
            <a:r>
              <a:rPr lang="en-GB" baseline="0" dirty="0" err="1">
                <a:solidFill>
                  <a:schemeClr val="tx2"/>
                </a:solidFill>
                <a:latin typeface="Segoe" pitchFamily="34" charset="0"/>
              </a:rPr>
              <a:t>Sqoop</a:t>
            </a:r>
            <a:r>
              <a:rPr lang="en-GB" baseline="0" dirty="0">
                <a:solidFill>
                  <a:schemeClr val="tx2"/>
                </a:solidFill>
                <a:latin typeface="Segoe" pitchFamily="34" charset="0"/>
              </a:rPr>
              <a:t>.</a:t>
            </a:r>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6363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7928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4273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3" name="Notes Placeholder 2"/>
          <p:cNvSpPr>
            <a:spLocks noGrp="1"/>
          </p:cNvSpPr>
          <p:nvPr>
            <p:ph type="body" idx="1"/>
          </p:nvPr>
        </p:nvSpPr>
        <p:spPr/>
        <p:txBody>
          <a:bodyPr/>
          <a:lstStyle/>
          <a:p>
            <a:r>
              <a:rPr lang="en-US" dirty="0"/>
              <a:t>In this module you’ll learn the basic concepts of data</a:t>
            </a:r>
            <a:r>
              <a:rPr lang="en-US" baseline="0" dirty="0"/>
              <a:t> orchestration.  You’ll learn about how data analytics is evolving, what Microsoft’s cloud analytics suite can do, and how Azure Data Factory is used to automate the movement and transformation of data.</a:t>
            </a:r>
            <a:endParaRPr lang="en-US" dirty="0"/>
          </a:p>
        </p:txBody>
      </p:sp>
    </p:spTree>
    <p:extLst>
      <p:ext uri="{BB962C8B-B14F-4D97-AF65-F5344CB8AC3E}">
        <p14:creationId xmlns:p14="http://schemas.microsoft.com/office/powerpoint/2010/main" val="790338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F0F35F-DD44-4607-AEC1-49D7A4BC406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04870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3/16/2016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09479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3/16/2016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58967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3/16/2016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77436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9.jp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0370EAF-E2C4-4D58-B12B-33325D0FF6D9}" type="datetimeFigureOut">
              <a:rPr lang="en-US" smtClean="0"/>
              <a:t>3/16/2016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711534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70EAF-E2C4-4D58-B12B-33325D0FF6D9}" type="datetimeFigureOut">
              <a:rPr lang="en-US" smtClean="0"/>
              <a:t>3/16/2016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252676686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79703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02083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387870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70356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25238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510575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3138089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74311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80189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90969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70EAF-E2C4-4D58-B12B-33325D0FF6D9}" type="datetimeFigureOut">
              <a:rPr lang="en-US" smtClean="0"/>
              <a:t>3/16/2016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283446146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826775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649952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14159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839082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46007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58487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46622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8081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06899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9747486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82975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266944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spTree>
    <p:extLst>
      <p:ext uri="{BB962C8B-B14F-4D97-AF65-F5344CB8AC3E}">
        <p14:creationId xmlns:p14="http://schemas.microsoft.com/office/powerpoint/2010/main" val="199548112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87733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459219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4244953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89667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410683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7850465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05453121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1515421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spTree>
    <p:extLst>
      <p:ext uri="{BB962C8B-B14F-4D97-AF65-F5344CB8AC3E}">
        <p14:creationId xmlns:p14="http://schemas.microsoft.com/office/powerpoint/2010/main" val="296495367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4312648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742490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03325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166256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09859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92251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96163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242466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3189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8917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941163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04796021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58218956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99902423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06473444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932837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4157384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425188930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28252782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44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4670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00310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04348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6426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14898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27522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1040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1" y="1371603"/>
            <a:ext cx="10985611" cy="304801"/>
          </a:xfrm>
        </p:spPr>
        <p:txBody>
          <a:bodyPr lIns="0" anchor="b" anchorCtr="0">
            <a:noAutofit/>
          </a:bodyPr>
          <a:lstStyle>
            <a:lvl1pPr marL="0" indent="0" algn="l">
              <a:buFont typeface="Arial" pitchFamily="34" charset="0"/>
              <a:buNone/>
              <a:defRPr sz="1203" b="1" cap="all" spc="0" baseline="0">
                <a:solidFill>
                  <a:schemeClr val="tx1">
                    <a:lumMod val="75000"/>
                    <a:lumOff val="25000"/>
                  </a:schemeClr>
                </a:solidFill>
              </a:defRPr>
            </a:lvl1pPr>
          </a:lstStyle>
          <a:p>
            <a:r>
              <a:rPr lang="en-US" dirty="0"/>
              <a:t>CLICK TO EDIT SUBTITLE</a:t>
            </a:r>
          </a:p>
        </p:txBody>
      </p:sp>
      <p:sp>
        <p:nvSpPr>
          <p:cNvPr id="16" name="Title 1"/>
          <p:cNvSpPr>
            <a:spLocks noGrp="1"/>
          </p:cNvSpPr>
          <p:nvPr>
            <p:ph type="title"/>
          </p:nvPr>
        </p:nvSpPr>
        <p:spPr>
          <a:xfrm>
            <a:off x="560711" y="249237"/>
            <a:ext cx="11034500" cy="1143000"/>
          </a:xfrm>
        </p:spPr>
        <p:txBody>
          <a:bodyPr lIns="0"/>
          <a:lstStyle>
            <a:lvl1pPr algn="l">
              <a:defRPr/>
            </a:lvl1pPr>
          </a:lstStyle>
          <a:p>
            <a:r>
              <a:rPr lang="en-US"/>
              <a:t>Click to edit Master title style</a:t>
            </a:r>
            <a:endParaRPr lang="en-US" dirty="0"/>
          </a:p>
        </p:txBody>
      </p:sp>
      <p:sp>
        <p:nvSpPr>
          <p:cNvPr id="13" name="Text Placeholder 3"/>
          <p:cNvSpPr>
            <a:spLocks noGrp="1"/>
          </p:cNvSpPr>
          <p:nvPr>
            <p:ph type="body" sz="half" idx="2"/>
          </p:nvPr>
        </p:nvSpPr>
        <p:spPr>
          <a:xfrm>
            <a:off x="609601" y="5943600"/>
            <a:ext cx="9550400" cy="304800"/>
          </a:xfrm>
        </p:spPr>
        <p:txBody>
          <a:bodyPr>
            <a:noAutofit/>
          </a:bodyPr>
          <a:lstStyle>
            <a:lvl1pPr marL="0" indent="0">
              <a:lnSpc>
                <a:spcPts val="1353"/>
              </a:lnSpc>
              <a:spcBef>
                <a:spcPts val="0"/>
              </a:spcBef>
              <a:spcAft>
                <a:spcPts val="0"/>
              </a:spcAft>
              <a:buNone/>
              <a:defRPr sz="1053" spc="-30" baseline="0"/>
            </a:lvl1pPr>
            <a:lvl2pPr marL="343703" indent="0">
              <a:buNone/>
              <a:defRPr sz="902"/>
            </a:lvl2pPr>
            <a:lvl3pPr marL="687405" indent="0">
              <a:buNone/>
              <a:defRPr sz="752"/>
            </a:lvl3pPr>
            <a:lvl4pPr marL="1031108" indent="0">
              <a:buNone/>
              <a:defRPr sz="676"/>
            </a:lvl4pPr>
            <a:lvl5pPr marL="1374811" indent="0">
              <a:buNone/>
              <a:defRPr sz="676"/>
            </a:lvl5pPr>
            <a:lvl6pPr marL="1718513" indent="0">
              <a:buNone/>
              <a:defRPr sz="676"/>
            </a:lvl6pPr>
            <a:lvl7pPr marL="2062216" indent="0">
              <a:buNone/>
              <a:defRPr sz="676"/>
            </a:lvl7pPr>
            <a:lvl8pPr marL="2405919" indent="0">
              <a:buNone/>
              <a:defRPr sz="676"/>
            </a:lvl8pPr>
            <a:lvl9pPr marL="2749621" indent="0">
              <a:buNone/>
              <a:defRPr sz="676"/>
            </a:lvl9pPr>
          </a:lstStyle>
          <a:p>
            <a:pPr lvl="0"/>
            <a:r>
              <a:rPr lang="en-US"/>
              <a:t>Click to edit Master text styles</a:t>
            </a:r>
          </a:p>
        </p:txBody>
      </p:sp>
      <p:sp>
        <p:nvSpPr>
          <p:cNvPr id="15" name="Content Placeholder 14"/>
          <p:cNvSpPr>
            <a:spLocks noGrp="1"/>
          </p:cNvSpPr>
          <p:nvPr>
            <p:ph sz="quarter" idx="18"/>
          </p:nvPr>
        </p:nvSpPr>
        <p:spPr>
          <a:xfrm>
            <a:off x="614296" y="1804989"/>
            <a:ext cx="9572495"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593404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8655783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5701162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606252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78106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72757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3789587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370EAF-E2C4-4D58-B12B-33325D0FF6D9}" type="datetimeFigureOut">
              <a:rPr lang="en-US" smtClean="0"/>
              <a:t>3/16/2016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6706134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6512758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847878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44619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340939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73634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2346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771235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1603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96087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5550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370EAF-E2C4-4D58-B12B-33325D0FF6D9}" type="datetimeFigureOut">
              <a:rPr lang="en-US" smtClean="0"/>
              <a:t>3/16/2016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774508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4640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405162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1264628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57906923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11328632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6564594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875339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160167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206977022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22344363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370EAF-E2C4-4D58-B12B-33325D0FF6D9}" type="datetimeFigureOut">
              <a:rPr lang="en-US" smtClean="0"/>
              <a:t>3/16/2016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31547879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44002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1302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2964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56863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4393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0588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3198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09601" y="1371603"/>
            <a:ext cx="10985611" cy="304801"/>
          </a:xfrm>
        </p:spPr>
        <p:txBody>
          <a:bodyPr lIns="0" anchor="b" anchorCtr="0">
            <a:noAutofit/>
          </a:bodyPr>
          <a:lstStyle>
            <a:lvl1pPr marL="0" indent="0" algn="l">
              <a:buFont typeface="Arial" pitchFamily="34" charset="0"/>
              <a:buNone/>
              <a:defRPr sz="1203" b="1" cap="all" spc="0" baseline="0">
                <a:solidFill>
                  <a:schemeClr val="tx1">
                    <a:lumMod val="75000"/>
                    <a:lumOff val="25000"/>
                  </a:schemeClr>
                </a:solidFill>
              </a:defRPr>
            </a:lvl1pPr>
          </a:lstStyle>
          <a:p>
            <a:r>
              <a:rPr lang="en-US" dirty="0"/>
              <a:t>CLICK TO EDIT SUBTITLE</a:t>
            </a:r>
          </a:p>
        </p:txBody>
      </p:sp>
      <p:sp>
        <p:nvSpPr>
          <p:cNvPr id="16" name="Title 1"/>
          <p:cNvSpPr>
            <a:spLocks noGrp="1"/>
          </p:cNvSpPr>
          <p:nvPr>
            <p:ph type="title"/>
          </p:nvPr>
        </p:nvSpPr>
        <p:spPr>
          <a:xfrm>
            <a:off x="560711" y="249237"/>
            <a:ext cx="11034500" cy="1143000"/>
          </a:xfrm>
        </p:spPr>
        <p:txBody>
          <a:bodyPr lIns="0"/>
          <a:lstStyle>
            <a:lvl1pPr algn="l">
              <a:defRPr/>
            </a:lvl1pPr>
          </a:lstStyle>
          <a:p>
            <a:r>
              <a:rPr lang="en-US"/>
              <a:t>Click to edit Master title style</a:t>
            </a:r>
            <a:endParaRPr lang="en-US" dirty="0"/>
          </a:p>
        </p:txBody>
      </p:sp>
      <p:sp>
        <p:nvSpPr>
          <p:cNvPr id="13" name="Text Placeholder 3"/>
          <p:cNvSpPr>
            <a:spLocks noGrp="1"/>
          </p:cNvSpPr>
          <p:nvPr>
            <p:ph type="body" sz="half" idx="2"/>
          </p:nvPr>
        </p:nvSpPr>
        <p:spPr>
          <a:xfrm>
            <a:off x="609601" y="5943600"/>
            <a:ext cx="9550400" cy="304800"/>
          </a:xfrm>
        </p:spPr>
        <p:txBody>
          <a:bodyPr>
            <a:noAutofit/>
          </a:bodyPr>
          <a:lstStyle>
            <a:lvl1pPr marL="0" indent="0">
              <a:lnSpc>
                <a:spcPts val="1353"/>
              </a:lnSpc>
              <a:spcBef>
                <a:spcPts val="0"/>
              </a:spcBef>
              <a:spcAft>
                <a:spcPts val="0"/>
              </a:spcAft>
              <a:buNone/>
              <a:defRPr sz="1053" spc="-30" baseline="0"/>
            </a:lvl1pPr>
            <a:lvl2pPr marL="343703" indent="0">
              <a:buNone/>
              <a:defRPr sz="902"/>
            </a:lvl2pPr>
            <a:lvl3pPr marL="687405" indent="0">
              <a:buNone/>
              <a:defRPr sz="752"/>
            </a:lvl3pPr>
            <a:lvl4pPr marL="1031108" indent="0">
              <a:buNone/>
              <a:defRPr sz="676"/>
            </a:lvl4pPr>
            <a:lvl5pPr marL="1374811" indent="0">
              <a:buNone/>
              <a:defRPr sz="676"/>
            </a:lvl5pPr>
            <a:lvl6pPr marL="1718513" indent="0">
              <a:buNone/>
              <a:defRPr sz="676"/>
            </a:lvl6pPr>
            <a:lvl7pPr marL="2062216" indent="0">
              <a:buNone/>
              <a:defRPr sz="676"/>
            </a:lvl7pPr>
            <a:lvl8pPr marL="2405919" indent="0">
              <a:buNone/>
              <a:defRPr sz="676"/>
            </a:lvl8pPr>
            <a:lvl9pPr marL="2749621" indent="0">
              <a:buNone/>
              <a:defRPr sz="676"/>
            </a:lvl9pPr>
          </a:lstStyle>
          <a:p>
            <a:pPr lvl="0"/>
            <a:r>
              <a:rPr lang="en-US"/>
              <a:t>Click to edit Master text styles</a:t>
            </a:r>
          </a:p>
        </p:txBody>
      </p:sp>
      <p:sp>
        <p:nvSpPr>
          <p:cNvPr id="15" name="Content Placeholder 14"/>
          <p:cNvSpPr>
            <a:spLocks noGrp="1"/>
          </p:cNvSpPr>
          <p:nvPr>
            <p:ph sz="quarter" idx="18"/>
          </p:nvPr>
        </p:nvSpPr>
        <p:spPr>
          <a:xfrm>
            <a:off x="614296" y="1804989"/>
            <a:ext cx="9572495"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18231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4820879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510769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370EAF-E2C4-4D58-B12B-33325D0FF6D9}" type="datetimeFigureOut">
              <a:rPr lang="en-US" smtClean="0"/>
              <a:t>3/16/2016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704174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48585" y="470067"/>
            <a:ext cx="1792850" cy="384107"/>
          </a:xfrm>
          <a:prstGeom prst="rect">
            <a:avLst/>
          </a:prstGeom>
        </p:spPr>
      </p:pic>
    </p:spTree>
    <p:extLst>
      <p:ext uri="{BB962C8B-B14F-4D97-AF65-F5344CB8AC3E}">
        <p14:creationId xmlns:p14="http://schemas.microsoft.com/office/powerpoint/2010/main" val="390334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125959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1585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743554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39991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40395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142877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326427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73324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8803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370EAF-E2C4-4D58-B12B-33325D0FF6D9}" type="datetimeFigureOut">
              <a:rPr lang="en-US" smtClean="0"/>
              <a:t>3/16/2016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2232697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864034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18668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31710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8796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31122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736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061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101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9834816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5067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370EAF-E2C4-4D58-B12B-33325D0FF6D9}" type="datetimeFigureOut">
              <a:rPr lang="en-US" smtClean="0"/>
              <a:t>3/16/2016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26553510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140518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18210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57585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0732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404349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7257721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47111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12399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53245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54798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370EAF-E2C4-4D58-B12B-33325D0FF6D9}" type="datetimeFigureOut">
              <a:rPr lang="en-US" smtClean="0"/>
              <a:t>3/16/2016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16426574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551467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94767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0964894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8103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96472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97575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1185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2069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0074087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96505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370EAF-E2C4-4D58-B12B-33325D0FF6D9}" type="datetimeFigureOut">
              <a:rPr lang="en-US" smtClean="0"/>
              <a:t>3/16/2016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4F884-2148-4124-9DD0-2ABFB011D1E8}" type="slidenum">
              <a:rPr lang="en-US" smtClean="0"/>
              <a:t>‹#›</a:t>
            </a:fld>
            <a:endParaRPr lang="en-US"/>
          </a:p>
        </p:txBody>
      </p:sp>
    </p:spTree>
    <p:extLst>
      <p:ext uri="{BB962C8B-B14F-4D97-AF65-F5344CB8AC3E}">
        <p14:creationId xmlns:p14="http://schemas.microsoft.com/office/powerpoint/2010/main" val="30490106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007233"/>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6088459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007233"/>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81757" y="4821401"/>
            <a:ext cx="740346" cy="218986"/>
          </a:xfrm>
          <a:prstGeom prst="rect">
            <a:avLst/>
          </a:prstGeom>
        </p:spPr>
      </p:pic>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662955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93271" y="164177"/>
            <a:ext cx="3691466" cy="246221"/>
          </a:xfrm>
          <a:prstGeom prst="rect">
            <a:avLst/>
          </a:prstGeom>
          <a:noFill/>
        </p:spPr>
        <p:txBody>
          <a:bodyPr wrap="square" lIns="0" tIns="0" rIns="0" bIns="0" rtlCol="0" anchor="ctr">
            <a:spAutoFit/>
          </a:bodyPr>
          <a:lstStyle/>
          <a:p>
            <a:pPr algn="l"/>
            <a:r>
              <a:rPr lang="en-US" sz="1600" dirty="0">
                <a:solidFill>
                  <a:schemeClr val="tx1">
                    <a:lumMod val="75000"/>
                    <a:lumOff val="25000"/>
                    <a:alpha val="99000"/>
                  </a:schemeClr>
                </a:solidFill>
                <a:latin typeface="Segoe UI" panose="020B0502040204020203" pitchFamily="34" charset="0"/>
                <a:cs typeface="Segoe UI" panose="020B0502040204020203" pitchFamily="34" charset="0"/>
              </a:rPr>
              <a:t>Microsoft</a:t>
            </a:r>
            <a:r>
              <a:rPr lang="en-US" sz="1600" baseline="0" dirty="0">
                <a:solidFill>
                  <a:schemeClr val="tx1">
                    <a:lumMod val="75000"/>
                    <a:lumOff val="25000"/>
                    <a:alpha val="99000"/>
                  </a:schemeClr>
                </a:solidFill>
                <a:latin typeface="Segoe UI" panose="020B0502040204020203" pitchFamily="34" charset="0"/>
                <a:cs typeface="Segoe UI" panose="020B0502040204020203" pitchFamily="34" charset="0"/>
              </a:rPr>
              <a:t> Virtual Academy</a:t>
            </a:r>
            <a:endParaRPr lang="en-US" sz="1600" dirty="0">
              <a:solidFill>
                <a:schemeClr val="tx1">
                  <a:lumMod val="75000"/>
                  <a:lumOff val="25000"/>
                  <a:alpha val="99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015169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10058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663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93400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8481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38199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8212535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87915" y="3161773"/>
            <a:ext cx="11653523" cy="2625391"/>
          </a:xfrm>
          <a:prstGeom prst="rect">
            <a:avLst/>
          </a:prstGeom>
          <a:noFill/>
        </p:spPr>
        <p:txBody>
          <a:bodyPr wrap="square" lIns="179285" tIns="143428" rIns="179285" bIns="143428" rtlCol="0">
            <a:spAutoFit/>
          </a:bodyPr>
          <a:lstStyle/>
          <a:p>
            <a:pPr defTabSz="914367">
              <a:lnSpc>
                <a:spcPct val="90000"/>
              </a:lnSpc>
              <a:spcAft>
                <a:spcPts val="588"/>
              </a:spcAft>
            </a:pPr>
            <a:r>
              <a:rPr lang="en-US" sz="8431" dirty="0">
                <a:gradFill>
                  <a:gsLst>
                    <a:gs pos="2917">
                      <a:srgbClr val="FFFFFF"/>
                    </a:gs>
                    <a:gs pos="30000">
                      <a:srgbClr val="FFFFFF"/>
                    </a:gs>
                  </a:gsLst>
                  <a:lin ang="5400000" scaled="0"/>
                </a:gradFill>
                <a:latin typeface="Segoe UI Light"/>
              </a:rPr>
              <a:t>Machine Learning &amp; Data Science Conference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758" y="479504"/>
            <a:ext cx="1522404" cy="326167"/>
          </a:xfrm>
          <a:prstGeom prst="rect">
            <a:avLst/>
          </a:prstGeom>
        </p:spPr>
      </p:pic>
      <p:sp>
        <p:nvSpPr>
          <p:cNvPr id="11" name="TextBox 10"/>
          <p:cNvSpPr txBox="1"/>
          <p:nvPr userDrawn="1"/>
        </p:nvSpPr>
        <p:spPr bwMode="white">
          <a:xfrm>
            <a:off x="287915" y="5663854"/>
            <a:ext cx="9994611" cy="914360"/>
          </a:xfrm>
          <a:prstGeom prst="rect">
            <a:avLst/>
          </a:prstGeom>
          <a:noFill/>
        </p:spPr>
        <p:txBody>
          <a:bodyPr wrap="square" lIns="179285" tIns="143428" rIns="179285" bIns="143428" rtlCol="0">
            <a:spAutoFit/>
          </a:bodyPr>
          <a:lstStyle/>
          <a:p>
            <a:pPr defTabSz="914367">
              <a:lnSpc>
                <a:spcPct val="90000"/>
              </a:lnSpc>
              <a:spcAft>
                <a:spcPts val="588"/>
              </a:spcAft>
            </a:pPr>
            <a:r>
              <a:rPr lang="en-US" sz="4509" dirty="0">
                <a:gradFill>
                  <a:gsLst>
                    <a:gs pos="2917">
                      <a:srgbClr val="FFFFFF"/>
                    </a:gs>
                    <a:gs pos="30000">
                      <a:srgbClr val="FFFFFF"/>
                    </a:gs>
                  </a:gsLst>
                  <a:lin ang="5400000" scaled="0"/>
                </a:gradFill>
                <a:latin typeface="Segoe UI Light"/>
              </a:rPr>
              <a:t>May 28 – 29, 2015  •  MSCC</a:t>
            </a:r>
          </a:p>
        </p:txBody>
      </p:sp>
    </p:spTree>
    <p:extLst>
      <p:ext uri="{BB962C8B-B14F-4D97-AF65-F5344CB8AC3E}">
        <p14:creationId xmlns:p14="http://schemas.microsoft.com/office/powerpoint/2010/main" val="58770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image" Target="../media/image2.png"/><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image" Target="../media/image3.pn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image" Target="../media/image13.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3.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7.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10" Type="http://schemas.openxmlformats.org/officeDocument/2006/relationships/theme" Target="../theme/theme5.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image" Target="../media/image17.png"/><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9" Type="http://schemas.openxmlformats.org/officeDocument/2006/relationships/image" Target="../media/image2.png"/><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theme" Target="../theme/theme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40" Type="http://schemas.openxmlformats.org/officeDocument/2006/relationships/image" Target="../media/image3.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slideLayout" Target="../slideLayouts/slideLayout156.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70EAF-E2C4-4D58-B12B-33325D0FF6D9}" type="datetimeFigureOut">
              <a:rPr lang="en-US" smtClean="0"/>
              <a:t>3/16/2016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4F884-2148-4124-9DD0-2ABFB011D1E8}" type="slidenum">
              <a:rPr lang="en-US" smtClean="0"/>
              <a:t>‹#›</a:t>
            </a:fld>
            <a:endParaRPr lang="en-US"/>
          </a:p>
        </p:txBody>
      </p:sp>
    </p:spTree>
    <p:extLst>
      <p:ext uri="{BB962C8B-B14F-4D97-AF65-F5344CB8AC3E}">
        <p14:creationId xmlns:p14="http://schemas.microsoft.com/office/powerpoint/2010/main" val="1607492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30736516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77277294"/>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165169"/>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321537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10369715"/>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82663980"/>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5.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emf"/><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54.jpeg"/><Relationship Id="rId3" Type="http://schemas.openxmlformats.org/officeDocument/2006/relationships/tags" Target="../tags/tag3.xml"/><Relationship Id="rId21" Type="http://schemas.openxmlformats.org/officeDocument/2006/relationships/slideLayout" Target="../slideLayouts/slideLayout5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53.jpe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image" Target="../media/image57.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52.jpeg"/><Relationship Id="rId32" Type="http://schemas.openxmlformats.org/officeDocument/2006/relationships/image" Target="../media/image60.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51.jpeg"/><Relationship Id="rId28" Type="http://schemas.openxmlformats.org/officeDocument/2006/relationships/image" Target="../media/image56.jpe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59.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notesSlide" Target="../notesSlides/notesSlide11.xml"/><Relationship Id="rId27" Type="http://schemas.openxmlformats.org/officeDocument/2006/relationships/image" Target="../media/image55.jpeg"/><Relationship Id="rId30" Type="http://schemas.openxmlformats.org/officeDocument/2006/relationships/image" Target="../media/image5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en-us/documentation/articles/data-factory-data-movement-activities/" TargetMode="External"/><Relationship Id="rId2" Type="http://schemas.openxmlformats.org/officeDocument/2006/relationships/notesSlide" Target="../notesSlides/notesSlide14.xml"/><Relationship Id="rId1" Type="http://schemas.openxmlformats.org/officeDocument/2006/relationships/slideLayout" Target="../slideLayouts/slideLayout93.xml"/><Relationship Id="rId4" Type="http://schemas.openxmlformats.org/officeDocument/2006/relationships/hyperlink" Target="https://azure.microsoft.com/en-us/documentation/articles/data-factory-data-transformation-activiti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8" Type="http://schemas.openxmlformats.org/officeDocument/2006/relationships/hyperlink" Target="http://azure.microsoft.com/en-us/services/data-factory/" TargetMode="External"/><Relationship Id="rId3" Type="http://schemas.openxmlformats.org/officeDocument/2006/relationships/hyperlink" Target="file:///\\bpddfs\TFS\DataPipeline2\Experiences_Main_Rolling\20150519.12\x64\Release\Packages\DataFactoryToolsVsix\AzureDataFactoryVisualStudioTools.vsix" TargetMode="External"/><Relationship Id="rId7" Type="http://schemas.openxmlformats.org/officeDocument/2006/relationships/hyperlink" Target="https://vlabs.holsystems.com/vlabs/technet?eng=VLabs&amp;auth=none&amp;src=vlabs&amp;altadd=true&amp;labid=21011&amp;lod=true" TargetMode="External"/><Relationship Id="rId2" Type="http://schemas.openxmlformats.org/officeDocument/2006/relationships/hyperlink" Target="https://azure.microsoft.com/documentation/learning-paths/data-factory/" TargetMode="External"/><Relationship Id="rId1" Type="http://schemas.openxmlformats.org/officeDocument/2006/relationships/slideLayout" Target="../slideLayouts/slideLayout103.xml"/><Relationship Id="rId6" Type="http://schemas.openxmlformats.org/officeDocument/2006/relationships/hyperlink" Target="https://social.msdn.microsoft.com/forums/azure/en-US/home?forum=AzureDataFactory" TargetMode="External"/><Relationship Id="rId5" Type="http://schemas.openxmlformats.org/officeDocument/2006/relationships/hyperlink" Target="http://feedback.azure.com/forums/270578-azure-data-factory" TargetMode="External"/><Relationship Id="rId4" Type="http://schemas.openxmlformats.org/officeDocument/2006/relationships/hyperlink" Target="https://azure.microsoft.com/en-us/documentation/articles/data-factory-build-your-first-pipeline-using-vs/" TargetMode="External"/><Relationship Id="rId9" Type="http://schemas.openxmlformats.org/officeDocument/2006/relationships/hyperlink" Target="https://azure.microsoft.com/en-us/blog/topics/big-dat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32.xml"/><Relationship Id="rId4" Type="http://schemas.openxmlformats.org/officeDocument/2006/relationships/image" Target="../media/image30.emf"/></Relationships>
</file>

<file path=ppt/slides/_rels/slide8.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9.png"/><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5" Type="http://schemas.openxmlformats.org/officeDocument/2006/relationships/image" Target="../media/image4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emf"/></Relationships>
</file>

<file path=ppt/slides/_rels/slide9.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9.png"/><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5" Type="http://schemas.openxmlformats.org/officeDocument/2006/relationships/image" Target="../media/image4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
        <p:nvSpPr>
          <p:cNvPr id="2" name="Title 1"/>
          <p:cNvSpPr>
            <a:spLocks noGrp="1"/>
          </p:cNvSpPr>
          <p:nvPr>
            <p:ph type="ctrTitle"/>
          </p:nvPr>
        </p:nvSpPr>
        <p:spPr>
          <a:solidFill>
            <a:srgbClr val="007233"/>
          </a:solidFill>
        </p:spPr>
        <p:txBody>
          <a:bodyPr/>
          <a:lstStyle/>
          <a:p>
            <a:r>
              <a:rPr lang="en-US" sz="4000" dirty="0"/>
              <a:t>Orchestrating Data and Services with</a:t>
            </a:r>
            <a:br>
              <a:rPr lang="en-US" sz="4000" dirty="0"/>
            </a:br>
            <a:r>
              <a:rPr lang="en-US" sz="4000" dirty="0"/>
              <a:t>Azure Data Factory</a:t>
            </a:r>
          </a:p>
        </p:txBody>
      </p:sp>
    </p:spTree>
    <p:extLst>
      <p:ext uri="{BB962C8B-B14F-4D97-AF65-F5344CB8AC3E}">
        <p14:creationId xmlns:p14="http://schemas.microsoft.com/office/powerpoint/2010/main" val="2285097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53676" y="3504699"/>
            <a:ext cx="12699352" cy="2779166"/>
          </a:xfrm>
          <a:prstGeom prst="rect">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93345" y="3740745"/>
            <a:ext cx="6306816" cy="899537"/>
          </a:xfrm>
        </p:spPr>
        <p:txBody>
          <a:bodyPr/>
          <a:lstStyle/>
          <a:p>
            <a:r>
              <a:rPr lang="en-US" b="1" dirty="0"/>
              <a:t>Azure Data Factory</a:t>
            </a:r>
          </a:p>
        </p:txBody>
      </p:sp>
      <p:sp>
        <p:nvSpPr>
          <p:cNvPr id="4" name="Text Placeholder 3"/>
          <p:cNvSpPr>
            <a:spLocks noGrp="1"/>
          </p:cNvSpPr>
          <p:nvPr>
            <p:ph type="body" sz="quarter" idx="10"/>
          </p:nvPr>
        </p:nvSpPr>
        <p:spPr>
          <a:xfrm>
            <a:off x="493345" y="4735540"/>
            <a:ext cx="10428765" cy="1759649"/>
          </a:xfrm>
        </p:spPr>
        <p:txBody>
          <a:bodyPr/>
          <a:lstStyle/>
          <a:p>
            <a:r>
              <a:rPr lang="en-US" dirty="0"/>
              <a:t>A managed cloud service for building &amp; operating data pipelines</a:t>
            </a:r>
          </a:p>
          <a:p>
            <a:r>
              <a:rPr lang="en-US" dirty="0"/>
              <a:t>Part of the Cortana Analytics Suite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99" y="746153"/>
            <a:ext cx="11338441" cy="2657447"/>
          </a:xfrm>
          <a:prstGeom prst="rect">
            <a:avLst/>
          </a:prstGeom>
        </p:spPr>
      </p:pic>
    </p:spTree>
    <p:extLst>
      <p:ext uri="{BB962C8B-B14F-4D97-AF65-F5344CB8AC3E}">
        <p14:creationId xmlns:p14="http://schemas.microsoft.com/office/powerpoint/2010/main" val="6313363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86" name="Rectangle 85"/>
            <p:cNvSpPr/>
            <p:nvPr/>
          </p:nvSpPr>
          <p:spPr>
            <a:xfrm>
              <a:off x="9204619" y="2421304"/>
              <a:ext cx="736862" cy="27876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kern="0">
              <a:solidFill>
                <a:srgbClr val="FFFFFF"/>
              </a:solidFill>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28" dirty="0"/>
              <a:t>Transform data into intelligent action</a:t>
            </a:r>
          </a:p>
        </p:txBody>
      </p:sp>
      <p:sp>
        <p:nvSpPr>
          <p:cNvPr id="20" name="Rectangle 19"/>
          <p:cNvSpPr/>
          <p:nvPr/>
        </p:nvSpPr>
        <p:spPr>
          <a:xfrm>
            <a:off x="380606" y="6078706"/>
            <a:ext cx="668324" cy="333489"/>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21" name="Rectangle 20"/>
          <p:cNvSpPr/>
          <p:nvPr/>
        </p:nvSpPr>
        <p:spPr>
          <a:xfrm>
            <a:off x="5123400" y="6078705"/>
            <a:ext cx="1407879" cy="338378"/>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algn="ctr" defTabSz="710729">
              <a:spcBef>
                <a:spcPct val="0"/>
              </a:spcBef>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algn="ct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kern="0">
                  <a:solidFill>
                    <a:srgbClr val="333333"/>
                  </a:solidFill>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 store</a:t>
              </a:r>
              <a:endParaRPr lang="en-US" sz="1176" kern="0"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896386"/>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kern="0"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78004" fontAlgn="base">
                <a:spcBef>
                  <a:spcPct val="0"/>
                </a:spcBef>
                <a:spcAft>
                  <a:spcPct val="0"/>
                </a:spcAft>
                <a:defRPr/>
              </a:pPr>
              <a:endParaRPr lang="en-US" sz="1632" kern="0" dirty="0">
                <a:solidFill>
                  <a:srgbClr val="000000"/>
                </a:solidFill>
                <a:ea typeface="MS PGothic" charset="0"/>
              </a:endParaRP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kern="0"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kern="0" dirty="0">
                <a:gradFill>
                  <a:gsLst>
                    <a:gs pos="0">
                      <a:srgbClr val="FFFFFF"/>
                    </a:gs>
                    <a:gs pos="100000">
                      <a:srgbClr val="FFFFFF"/>
                    </a:gs>
                  </a:gsLst>
                  <a:lin ang="5400000" scaled="0"/>
                </a:gradFill>
              </a:endParaRPr>
            </a:p>
          </p:txBody>
        </p:sp>
        <p:sp>
          <p:nvSpPr>
            <p:cNvPr id="80" name="Rectangle 79"/>
            <p:cNvSpPr/>
            <p:nvPr/>
          </p:nvSpPr>
          <p:spPr>
            <a:xfrm>
              <a:off x="2295424" y="4954772"/>
              <a:ext cx="833626"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76" kern="0"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 name="Group 12"/>
          <p:cNvGrpSpPr/>
          <p:nvPr/>
        </p:nvGrpSpPr>
        <p:grpSpPr>
          <a:xfrm>
            <a:off x="6154506" y="1755687"/>
            <a:ext cx="2323554" cy="4235175"/>
            <a:chOff x="6277916" y="1790395"/>
            <a:chExt cx="2370146" cy="4320099"/>
          </a:xfrm>
        </p:grpSpPr>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8" cstate="print">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HDInsight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3" name="Rectangle 142"/>
            <p:cNvSpPr/>
            <p:nvPr/>
          </p:nvSpPr>
          <p:spPr>
            <a:xfrm>
              <a:off x="6835858" y="3582482"/>
              <a:ext cx="1640883" cy="461665"/>
            </a:xfrm>
            <a:prstGeom prst="rect">
              <a:avLst/>
            </a:prstGeom>
          </p:spPr>
          <p:txBody>
            <a:bodyPr wrap="square">
              <a:spAutoFit/>
            </a:bodyPr>
            <a:lstStyle/>
            <a:p>
              <a:pPr defTabSz="896386"/>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361717" y="3590948"/>
              <a:ext cx="453623"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89354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p:cNvGrpSpPr/>
          <p:nvPr/>
        </p:nvGrpSpPr>
        <p:grpSpPr>
          <a:xfrm>
            <a:off x="284073" y="3911293"/>
            <a:ext cx="2284304" cy="2668616"/>
            <a:chOff x="288925" y="3989296"/>
            <a:chExt cx="2330439" cy="2722514"/>
          </a:xfrm>
        </p:grpSpPr>
        <p:pic>
          <p:nvPicPr>
            <p:cNvPr id="180" name="Picture 179"/>
            <p:cNvPicPr>
              <a:picLocks noChangeAspect="1"/>
            </p:cNvPicPr>
            <p:nvPr/>
          </p:nvPicPr>
          <p:blipFill rotWithShape="1">
            <a:blip r:embed="rId23" cstate="print">
              <a:extLst>
                <a:ext uri="{28A0092B-C50C-407E-A947-70E740481C1C}">
                  <a14:useLocalDpi xmlns:a14="http://schemas.microsoft.com/office/drawing/2010/main" val="0"/>
                </a:ext>
              </a:extLst>
            </a:blip>
            <a:srcRect l="25434" t="38999" r="10736" b="-2830"/>
            <a:stretch/>
          </p:blipFill>
          <p:spPr>
            <a:xfrm flipH="1">
              <a:off x="288926" y="3989296"/>
              <a:ext cx="2330436" cy="1553624"/>
            </a:xfrm>
            <a:prstGeom prst="rect">
              <a:avLst/>
            </a:prstGeom>
          </p:spPr>
        </p:pic>
        <p:grpSp>
          <p:nvGrpSpPr>
            <p:cNvPr id="95" name="Group 94"/>
            <p:cNvGrpSpPr/>
            <p:nvPr/>
          </p:nvGrpSpPr>
          <p:grpSpPr>
            <a:xfrm>
              <a:off x="288925" y="5385140"/>
              <a:ext cx="2330439" cy="1326670"/>
              <a:chOff x="276225" y="2215669"/>
              <a:chExt cx="1704626" cy="550076"/>
            </a:xfrm>
          </p:grpSpPr>
          <p:sp>
            <p:nvSpPr>
              <p:cNvPr id="96" name="Rectangle 95"/>
              <p:cNvSpPr>
                <a:spLocks/>
              </p:cNvSpPr>
              <p:nvPr>
                <p:custDataLst>
                  <p:tags r:id="rId19"/>
                </p:custDataLst>
              </p:nvPr>
            </p:nvSpPr>
            <p:spPr bwMode="auto">
              <a:xfrm>
                <a:off x="276225" y="2215669"/>
                <a:ext cx="1704626" cy="32101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 Pricing optimization</a:t>
                </a:r>
              </a:p>
            </p:txBody>
          </p:sp>
          <p:sp>
            <p:nvSpPr>
              <p:cNvPr id="97" name="Rectangle 96"/>
              <p:cNvSpPr>
                <a:spLocks/>
              </p:cNvSpPr>
              <p:nvPr>
                <p:custDataLst>
                  <p:tags r:id="rId20"/>
                </p:custDataLst>
              </p:nvPr>
            </p:nvSpPr>
            <p:spPr bwMode="auto">
              <a:xfrm>
                <a:off x="276225" y="2536678"/>
                <a:ext cx="1704626" cy="22906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Retail</a:t>
                </a:r>
              </a:p>
            </p:txBody>
          </p:sp>
        </p:grpSp>
      </p:grpSp>
      <p:grpSp>
        <p:nvGrpSpPr>
          <p:cNvPr id="183" name="Group 182"/>
          <p:cNvGrpSpPr/>
          <p:nvPr/>
        </p:nvGrpSpPr>
        <p:grpSpPr>
          <a:xfrm>
            <a:off x="2625559" y="3911289"/>
            <a:ext cx="2284304" cy="2668608"/>
            <a:chOff x="2677702" y="3989290"/>
            <a:chExt cx="2330439" cy="2722505"/>
          </a:xfrm>
        </p:grpSpPr>
        <p:pic>
          <p:nvPicPr>
            <p:cNvPr id="177" name="Picture 176"/>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2677703" y="3989290"/>
              <a:ext cx="2330436" cy="1518666"/>
            </a:xfrm>
            <a:prstGeom prst="rect">
              <a:avLst/>
            </a:prstGeom>
          </p:spPr>
        </p:pic>
        <p:grpSp>
          <p:nvGrpSpPr>
            <p:cNvPr id="91" name="Group 90"/>
            <p:cNvGrpSpPr/>
            <p:nvPr/>
          </p:nvGrpSpPr>
          <p:grpSpPr>
            <a:xfrm>
              <a:off x="2677702" y="5385140"/>
              <a:ext cx="2330439" cy="1326655"/>
              <a:chOff x="2007382" y="2215670"/>
              <a:chExt cx="1704626" cy="550076"/>
            </a:xfrm>
          </p:grpSpPr>
          <p:sp>
            <p:nvSpPr>
              <p:cNvPr id="92" name="Rectangle 91"/>
              <p:cNvSpPr>
                <a:spLocks/>
              </p:cNvSpPr>
              <p:nvPr>
                <p:custDataLst>
                  <p:tags r:id="rId17"/>
                </p:custDataLst>
              </p:nvPr>
            </p:nvSpPr>
            <p:spPr bwMode="auto">
              <a:xfrm>
                <a:off x="2007382" y="2215670"/>
                <a:ext cx="1704626" cy="32101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23"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Corrective and predictive maintenance and repairs</a:t>
                </a:r>
              </a:p>
            </p:txBody>
          </p:sp>
          <p:sp>
            <p:nvSpPr>
              <p:cNvPr id="93" name="Rectangle 92"/>
              <p:cNvSpPr>
                <a:spLocks/>
              </p:cNvSpPr>
              <p:nvPr>
                <p:custDataLst>
                  <p:tags r:id="rId18"/>
                </p:custDataLst>
              </p:nvPr>
            </p:nvSpPr>
            <p:spPr bwMode="auto">
              <a:xfrm>
                <a:off x="2007382" y="2536679"/>
                <a:ext cx="1704626" cy="2290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Manufacturing (IOT)</a:t>
                </a:r>
              </a:p>
            </p:txBody>
          </p:sp>
        </p:grpSp>
      </p:grpSp>
      <p:grpSp>
        <p:nvGrpSpPr>
          <p:cNvPr id="184" name="Group 183"/>
          <p:cNvGrpSpPr/>
          <p:nvPr/>
        </p:nvGrpSpPr>
        <p:grpSpPr>
          <a:xfrm>
            <a:off x="4967045" y="3911294"/>
            <a:ext cx="2284304" cy="2668601"/>
            <a:chOff x="5066479" y="3989296"/>
            <a:chExt cx="2330439" cy="2722498"/>
          </a:xfrm>
        </p:grpSpPr>
        <p:pic>
          <p:nvPicPr>
            <p:cNvPr id="13" name="Picture 12"/>
            <p:cNvPicPr>
              <a:picLocks noChangeAspect="1"/>
            </p:cNvPicPr>
            <p:nvPr/>
          </p:nvPicPr>
          <p:blipFill rotWithShape="1">
            <a:blip r:embed="rId25" cstate="print">
              <a:extLst>
                <a:ext uri="{28A0092B-C50C-407E-A947-70E740481C1C}">
                  <a14:useLocalDpi xmlns:a14="http://schemas.microsoft.com/office/drawing/2010/main" val="0"/>
                </a:ext>
              </a:extLst>
            </a:blip>
            <a:srcRect l="8341" t="4299" r="1265" b="10178"/>
            <a:stretch/>
          </p:blipFill>
          <p:spPr>
            <a:xfrm flipH="1">
              <a:off x="5066479" y="3989296"/>
              <a:ext cx="2330439" cy="1469901"/>
            </a:xfrm>
            <a:prstGeom prst="rect">
              <a:avLst/>
            </a:prstGeom>
          </p:spPr>
        </p:pic>
        <p:grpSp>
          <p:nvGrpSpPr>
            <p:cNvPr id="87" name="Group 86"/>
            <p:cNvGrpSpPr/>
            <p:nvPr/>
          </p:nvGrpSpPr>
          <p:grpSpPr>
            <a:xfrm>
              <a:off x="5066479" y="5394361"/>
              <a:ext cx="2330439" cy="1317433"/>
              <a:chOff x="3738850" y="2222414"/>
              <a:chExt cx="1704626" cy="543337"/>
            </a:xfrm>
          </p:grpSpPr>
          <p:sp>
            <p:nvSpPr>
              <p:cNvPr id="88" name="Rectangle 87"/>
              <p:cNvSpPr>
                <a:spLocks/>
              </p:cNvSpPr>
              <p:nvPr>
                <p:custDataLst>
                  <p:tags r:id="rId15"/>
                </p:custDataLst>
              </p:nvPr>
            </p:nvSpPr>
            <p:spPr bwMode="auto">
              <a:xfrm>
                <a:off x="3738850" y="2222414"/>
                <a:ext cx="1704626" cy="31426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Operational telemetry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and health reporting</a:t>
                </a:r>
              </a:p>
            </p:txBody>
          </p:sp>
          <p:sp>
            <p:nvSpPr>
              <p:cNvPr id="89" name="Rectangle 88"/>
              <p:cNvSpPr>
                <a:spLocks/>
              </p:cNvSpPr>
              <p:nvPr>
                <p:custDataLst>
                  <p:tags r:id="rId16"/>
                </p:custDataLst>
              </p:nvPr>
            </p:nvSpPr>
            <p:spPr bwMode="auto">
              <a:xfrm>
                <a:off x="3738850" y="2536684"/>
                <a:ext cx="1704626" cy="22906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Online Services</a:t>
                </a:r>
              </a:p>
            </p:txBody>
          </p:sp>
        </p:grpSp>
      </p:grpSp>
      <p:grpSp>
        <p:nvGrpSpPr>
          <p:cNvPr id="185" name="Group 184"/>
          <p:cNvGrpSpPr/>
          <p:nvPr/>
        </p:nvGrpSpPr>
        <p:grpSpPr>
          <a:xfrm>
            <a:off x="7308531" y="3911287"/>
            <a:ext cx="2284305" cy="2668608"/>
            <a:chOff x="7455257" y="3989288"/>
            <a:chExt cx="2330441" cy="2722506"/>
          </a:xfrm>
        </p:grpSpPr>
        <p:pic>
          <p:nvPicPr>
            <p:cNvPr id="14" name="Picture 13"/>
            <p:cNvPicPr>
              <a:picLocks noChangeAspect="1"/>
            </p:cNvPicPr>
            <p:nvPr/>
          </p:nvPicPr>
          <p:blipFill rotWithShape="1">
            <a:blip r:embed="rId26" cstate="print">
              <a:extLst>
                <a:ext uri="{28A0092B-C50C-407E-A947-70E740481C1C}">
                  <a14:useLocalDpi xmlns:a14="http://schemas.microsoft.com/office/drawing/2010/main" val="0"/>
                </a:ext>
              </a:extLst>
            </a:blip>
            <a:srcRect l="1413" r="5713" b="10752"/>
            <a:stretch/>
          </p:blipFill>
          <p:spPr>
            <a:xfrm>
              <a:off x="7455257" y="3989288"/>
              <a:ext cx="2330440" cy="1492595"/>
            </a:xfrm>
            <a:prstGeom prst="rect">
              <a:avLst/>
            </a:prstGeom>
          </p:spPr>
        </p:pic>
        <p:grpSp>
          <p:nvGrpSpPr>
            <p:cNvPr id="83" name="Group 82"/>
            <p:cNvGrpSpPr/>
            <p:nvPr/>
          </p:nvGrpSpPr>
          <p:grpSpPr>
            <a:xfrm>
              <a:off x="7455259" y="5387037"/>
              <a:ext cx="2330439" cy="1324757"/>
              <a:chOff x="5469002" y="2217057"/>
              <a:chExt cx="1704626" cy="548689"/>
            </a:xfrm>
          </p:grpSpPr>
          <p:sp>
            <p:nvSpPr>
              <p:cNvPr id="84" name="Rectangle 83"/>
              <p:cNvSpPr>
                <a:spLocks/>
              </p:cNvSpPr>
              <p:nvPr>
                <p:custDataLst>
                  <p:tags r:id="rId13"/>
                </p:custDataLst>
              </p:nvPr>
            </p:nvSpPr>
            <p:spPr bwMode="auto">
              <a:xfrm>
                <a:off x="5469002" y="2217057"/>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Actuarial modelling and reporting automation</a:t>
                </a:r>
              </a:p>
            </p:txBody>
          </p:sp>
          <p:sp>
            <p:nvSpPr>
              <p:cNvPr id="85" name="Rectangle 84"/>
              <p:cNvSpPr>
                <a:spLocks/>
              </p:cNvSpPr>
              <p:nvPr>
                <p:custDataLst>
                  <p:tags r:id="rId14"/>
                </p:custDataLst>
              </p:nvPr>
            </p:nvSpPr>
            <p:spPr bwMode="auto">
              <a:xfrm>
                <a:off x="5469002" y="2536679"/>
                <a:ext cx="1704626" cy="22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Financial Services</a:t>
                </a:r>
              </a:p>
            </p:txBody>
          </p:sp>
        </p:grpSp>
      </p:grpSp>
      <p:grpSp>
        <p:nvGrpSpPr>
          <p:cNvPr id="186" name="Group 185"/>
          <p:cNvGrpSpPr/>
          <p:nvPr/>
        </p:nvGrpSpPr>
        <p:grpSpPr>
          <a:xfrm>
            <a:off x="9650016" y="3911287"/>
            <a:ext cx="2284915" cy="2668608"/>
            <a:chOff x="9844033" y="3989288"/>
            <a:chExt cx="2331062" cy="2722506"/>
          </a:xfrm>
        </p:grpSpPr>
        <p:pic>
          <p:nvPicPr>
            <p:cNvPr id="12" name="Picture 11"/>
            <p:cNvPicPr>
              <a:picLocks noChangeAspect="1"/>
            </p:cNvPicPr>
            <p:nvPr/>
          </p:nvPicPr>
          <p:blipFill rotWithShape="1">
            <a:blip r:embed="rId27" cstate="print">
              <a:extLst>
                <a:ext uri="{28A0092B-C50C-407E-A947-70E740481C1C}">
                  <a14:useLocalDpi xmlns:a14="http://schemas.microsoft.com/office/drawing/2010/main" val="0"/>
                </a:ext>
              </a:extLst>
            </a:blip>
            <a:srcRect l="457" t="2310" r="2343" b="4378"/>
            <a:stretch/>
          </p:blipFill>
          <p:spPr>
            <a:xfrm>
              <a:off x="9844033" y="3989288"/>
              <a:ext cx="2331062" cy="1492939"/>
            </a:xfrm>
            <a:prstGeom prst="rect">
              <a:avLst/>
            </a:prstGeom>
          </p:spPr>
        </p:pic>
        <p:grpSp>
          <p:nvGrpSpPr>
            <p:cNvPr id="79" name="Group 78"/>
            <p:cNvGrpSpPr/>
            <p:nvPr/>
          </p:nvGrpSpPr>
          <p:grpSpPr>
            <a:xfrm>
              <a:off x="9844033" y="5387037"/>
              <a:ext cx="2330439" cy="1324757"/>
              <a:chOff x="5469002" y="2217057"/>
              <a:chExt cx="1704626" cy="548689"/>
            </a:xfrm>
          </p:grpSpPr>
          <p:sp>
            <p:nvSpPr>
              <p:cNvPr id="80" name="Rectangle 79"/>
              <p:cNvSpPr>
                <a:spLocks/>
              </p:cNvSpPr>
              <p:nvPr>
                <p:custDataLst>
                  <p:tags r:id="rId11"/>
                </p:custDataLst>
              </p:nvPr>
            </p:nvSpPr>
            <p:spPr bwMode="auto">
              <a:xfrm>
                <a:off x="5469002" y="2217057"/>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Financial risk modelling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and analysis</a:t>
                </a:r>
              </a:p>
            </p:txBody>
          </p:sp>
          <p:sp>
            <p:nvSpPr>
              <p:cNvPr id="81" name="Rectangle 80"/>
              <p:cNvSpPr>
                <a:spLocks/>
              </p:cNvSpPr>
              <p:nvPr>
                <p:custDataLst>
                  <p:tags r:id="rId12"/>
                </p:custDataLst>
              </p:nvPr>
            </p:nvSpPr>
            <p:spPr bwMode="auto">
              <a:xfrm>
                <a:off x="5469002" y="2536679"/>
                <a:ext cx="1704626" cy="2290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Financial Services</a:t>
                </a:r>
              </a:p>
            </p:txBody>
          </p:sp>
        </p:grpSp>
      </p:grpSp>
      <p:grpSp>
        <p:nvGrpSpPr>
          <p:cNvPr id="153" name="Group 152"/>
          <p:cNvGrpSpPr/>
          <p:nvPr/>
        </p:nvGrpSpPr>
        <p:grpSpPr>
          <a:xfrm>
            <a:off x="284073" y="1174972"/>
            <a:ext cx="2284304" cy="2668606"/>
            <a:chOff x="2007382" y="1194658"/>
            <a:chExt cx="1704626" cy="1991407"/>
          </a:xfrm>
        </p:grpSpPr>
        <p:pic>
          <p:nvPicPr>
            <p:cNvPr id="169" name="Picture 168"/>
            <p:cNvPicPr>
              <a:picLocks noChangeAspect="1"/>
            </p:cNvPicPr>
            <p:nvPr/>
          </p:nvPicPr>
          <p:blipFill rotWithShape="1">
            <a:blip r:embed="rId28" cstate="print">
              <a:extLst>
                <a:ext uri="{28A0092B-C50C-407E-A947-70E740481C1C}">
                  <a14:useLocalDpi xmlns:a14="http://schemas.microsoft.com/office/drawing/2010/main" val="0"/>
                </a:ext>
              </a:extLst>
            </a:blip>
            <a:srcRect/>
            <a:stretch/>
          </p:blipFill>
          <p:spPr>
            <a:xfrm>
              <a:off x="2007382" y="1194658"/>
              <a:ext cx="1704626" cy="1092026"/>
            </a:xfrm>
            <a:prstGeom prst="rect">
              <a:avLst/>
            </a:prstGeom>
          </p:spPr>
        </p:pic>
        <p:grpSp>
          <p:nvGrpSpPr>
            <p:cNvPr id="170" name="Group 169"/>
            <p:cNvGrpSpPr/>
            <p:nvPr/>
          </p:nvGrpSpPr>
          <p:grpSpPr>
            <a:xfrm>
              <a:off x="2007382" y="2215670"/>
              <a:ext cx="1704626" cy="970395"/>
              <a:chOff x="2007382" y="2215671"/>
              <a:chExt cx="1704626" cy="550075"/>
            </a:xfrm>
          </p:grpSpPr>
          <p:sp>
            <p:nvSpPr>
              <p:cNvPr id="171" name="Rectangle 170"/>
              <p:cNvSpPr>
                <a:spLocks/>
              </p:cNvSpPr>
              <p:nvPr>
                <p:custDataLst>
                  <p:tags r:id="rId9"/>
                </p:custDataLst>
              </p:nvPr>
            </p:nvSpPr>
            <p:spPr bwMode="auto">
              <a:xfrm>
                <a:off x="2007382" y="2215671"/>
                <a:ext cx="1704626" cy="321010"/>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Marketing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campaign analysis</a:t>
                </a:r>
              </a:p>
            </p:txBody>
          </p:sp>
          <p:sp>
            <p:nvSpPr>
              <p:cNvPr id="172" name="Rectangle 171"/>
              <p:cNvSpPr>
                <a:spLocks/>
              </p:cNvSpPr>
              <p:nvPr>
                <p:custDataLst>
                  <p:tags r:id="rId10"/>
                </p:custDataLst>
              </p:nvPr>
            </p:nvSpPr>
            <p:spPr bwMode="auto">
              <a:xfrm>
                <a:off x="2007382" y="2536679"/>
                <a:ext cx="1704626" cy="22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Interactive Entertainment</a:t>
                </a:r>
              </a:p>
            </p:txBody>
          </p:sp>
        </p:grpSp>
      </p:grpSp>
      <p:sp>
        <p:nvSpPr>
          <p:cNvPr id="2" name="Title 1"/>
          <p:cNvSpPr>
            <a:spLocks noGrp="1"/>
          </p:cNvSpPr>
          <p:nvPr>
            <p:ph type="title"/>
          </p:nvPr>
        </p:nvSpPr>
        <p:spPr/>
        <p:txBody>
          <a:bodyPr/>
          <a:lstStyle/>
          <a:p>
            <a:r>
              <a:rPr lang="en-US" sz="4704" dirty="0">
                <a:gradFill>
                  <a:gsLst>
                    <a:gs pos="0">
                      <a:schemeClr val="tx2"/>
                    </a:gs>
                    <a:gs pos="66000">
                      <a:schemeClr val="tx2"/>
                    </a:gs>
                  </a:gsLst>
                  <a:lin ang="5400000" scaled="1"/>
                </a:gradFill>
              </a:rPr>
              <a:t>Cortana Analytics Suite: use cases</a:t>
            </a:r>
          </a:p>
        </p:txBody>
      </p:sp>
      <p:grpSp>
        <p:nvGrpSpPr>
          <p:cNvPr id="152" name="Group 151"/>
          <p:cNvGrpSpPr/>
          <p:nvPr/>
        </p:nvGrpSpPr>
        <p:grpSpPr>
          <a:xfrm>
            <a:off x="2625559" y="1174978"/>
            <a:ext cx="2284304" cy="2668621"/>
            <a:chOff x="276225" y="1194663"/>
            <a:chExt cx="1704626" cy="1991416"/>
          </a:xfrm>
        </p:grpSpPr>
        <p:pic>
          <p:nvPicPr>
            <p:cNvPr id="173" name="Picture 172"/>
            <p:cNvPicPr>
              <a:picLocks noChangeAspect="1"/>
            </p:cNvPicPr>
            <p:nvPr/>
          </p:nvPicPr>
          <p:blipFill rotWithShape="1">
            <a:blip r:embed="rId29" cstate="print">
              <a:extLst>
                <a:ext uri="{28A0092B-C50C-407E-A947-70E740481C1C}">
                  <a14:useLocalDpi xmlns:a14="http://schemas.microsoft.com/office/drawing/2010/main" val="0"/>
                </a:ext>
              </a:extLst>
            </a:blip>
            <a:srcRect/>
            <a:stretch/>
          </p:blipFill>
          <p:spPr>
            <a:xfrm>
              <a:off x="276225" y="1194663"/>
              <a:ext cx="1704626" cy="1092026"/>
            </a:xfrm>
            <a:prstGeom prst="rect">
              <a:avLst/>
            </a:prstGeom>
          </p:spPr>
        </p:pic>
        <p:grpSp>
          <p:nvGrpSpPr>
            <p:cNvPr id="174" name="Group 173"/>
            <p:cNvGrpSpPr/>
            <p:nvPr/>
          </p:nvGrpSpPr>
          <p:grpSpPr>
            <a:xfrm>
              <a:off x="276225" y="2215669"/>
              <a:ext cx="1704626" cy="970410"/>
              <a:chOff x="276225" y="2215668"/>
              <a:chExt cx="1704626" cy="550077"/>
            </a:xfrm>
          </p:grpSpPr>
          <p:sp>
            <p:nvSpPr>
              <p:cNvPr id="175" name="Rectangle 174"/>
              <p:cNvSpPr>
                <a:spLocks/>
              </p:cNvSpPr>
              <p:nvPr>
                <p:custDataLst>
                  <p:tags r:id="rId7"/>
                </p:custDataLst>
              </p:nvPr>
            </p:nvSpPr>
            <p:spPr bwMode="auto">
              <a:xfrm>
                <a:off x="276225" y="2215668"/>
                <a:ext cx="1704626" cy="32101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User and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product profiling</a:t>
                </a:r>
              </a:p>
            </p:txBody>
          </p:sp>
          <p:sp>
            <p:nvSpPr>
              <p:cNvPr id="176" name="Rectangle 175"/>
              <p:cNvSpPr>
                <a:spLocks/>
              </p:cNvSpPr>
              <p:nvPr>
                <p:custDataLst>
                  <p:tags r:id="rId8"/>
                </p:custDataLst>
              </p:nvPr>
            </p:nvSpPr>
            <p:spPr bwMode="auto">
              <a:xfrm>
                <a:off x="276225" y="2536678"/>
                <a:ext cx="1704626" cy="22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Interactive Entertainment/Retail</a:t>
                </a:r>
              </a:p>
            </p:txBody>
          </p:sp>
        </p:grpSp>
      </p:grpSp>
      <p:grpSp>
        <p:nvGrpSpPr>
          <p:cNvPr id="154" name="Group 153"/>
          <p:cNvGrpSpPr/>
          <p:nvPr/>
        </p:nvGrpSpPr>
        <p:grpSpPr>
          <a:xfrm>
            <a:off x="4967045" y="1174978"/>
            <a:ext cx="2284304" cy="2668601"/>
            <a:chOff x="3738850" y="1194663"/>
            <a:chExt cx="1704626" cy="1991403"/>
          </a:xfrm>
        </p:grpSpPr>
        <p:pic>
          <p:nvPicPr>
            <p:cNvPr id="165" name="Picture 164"/>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3738850" y="1194663"/>
              <a:ext cx="1704626" cy="1092026"/>
            </a:xfrm>
            <a:prstGeom prst="rect">
              <a:avLst/>
            </a:prstGeom>
          </p:spPr>
        </p:pic>
        <p:grpSp>
          <p:nvGrpSpPr>
            <p:cNvPr id="166" name="Group 165"/>
            <p:cNvGrpSpPr/>
            <p:nvPr/>
          </p:nvGrpSpPr>
          <p:grpSpPr>
            <a:xfrm>
              <a:off x="3738850" y="2222414"/>
              <a:ext cx="1704626" cy="963652"/>
              <a:chOff x="3738850" y="2222414"/>
              <a:chExt cx="1704626" cy="543337"/>
            </a:xfrm>
          </p:grpSpPr>
          <p:sp>
            <p:nvSpPr>
              <p:cNvPr id="167" name="Rectangle 166"/>
              <p:cNvSpPr>
                <a:spLocks/>
              </p:cNvSpPr>
              <p:nvPr>
                <p:custDataLst>
                  <p:tags r:id="rId5"/>
                </p:custDataLst>
              </p:nvPr>
            </p:nvSpPr>
            <p:spPr bwMode="auto">
              <a:xfrm>
                <a:off x="3738850" y="2222414"/>
                <a:ext cx="1704626" cy="314266"/>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a:t>
                </a:r>
                <a:b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b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sentiment analysis</a:t>
                </a:r>
              </a:p>
            </p:txBody>
          </p:sp>
          <p:sp>
            <p:nvSpPr>
              <p:cNvPr id="168" name="Rectangle 167"/>
              <p:cNvSpPr>
                <a:spLocks/>
              </p:cNvSpPr>
              <p:nvPr>
                <p:custDataLst>
                  <p:tags r:id="rId6"/>
                </p:custDataLst>
              </p:nvPr>
            </p:nvSpPr>
            <p:spPr bwMode="auto">
              <a:xfrm>
                <a:off x="3738850" y="2536684"/>
                <a:ext cx="1704626" cy="22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Interactive Entertainment/Retail</a:t>
                </a:r>
              </a:p>
            </p:txBody>
          </p:sp>
        </p:grpSp>
      </p:grpSp>
      <p:grpSp>
        <p:nvGrpSpPr>
          <p:cNvPr id="155" name="Group 154"/>
          <p:cNvGrpSpPr/>
          <p:nvPr/>
        </p:nvGrpSpPr>
        <p:grpSpPr>
          <a:xfrm>
            <a:off x="7308532" y="1174970"/>
            <a:ext cx="2284304" cy="2668607"/>
            <a:chOff x="5469001" y="1194657"/>
            <a:chExt cx="1704627" cy="1991408"/>
          </a:xfrm>
        </p:grpSpPr>
        <p:pic>
          <p:nvPicPr>
            <p:cNvPr id="161" name="Picture 160"/>
            <p:cNvPicPr>
              <a:picLocks noChangeAspect="1"/>
            </p:cNvPicPr>
            <p:nvPr/>
          </p:nvPicPr>
          <p:blipFill rotWithShape="1">
            <a:blip r:embed="rId31" cstate="print">
              <a:extLst>
                <a:ext uri="{28A0092B-C50C-407E-A947-70E740481C1C}">
                  <a14:useLocalDpi xmlns:a14="http://schemas.microsoft.com/office/drawing/2010/main" val="0"/>
                </a:ext>
              </a:extLst>
            </a:blip>
            <a:srcRect l="3573" t="5273" r="3573" b="7552"/>
            <a:stretch/>
          </p:blipFill>
          <p:spPr>
            <a:xfrm>
              <a:off x="5469001" y="1194657"/>
              <a:ext cx="1704627" cy="1066649"/>
            </a:xfrm>
            <a:prstGeom prst="rect">
              <a:avLst/>
            </a:prstGeom>
          </p:spPr>
        </p:pic>
        <p:grpSp>
          <p:nvGrpSpPr>
            <p:cNvPr id="162" name="Group 161"/>
            <p:cNvGrpSpPr/>
            <p:nvPr/>
          </p:nvGrpSpPr>
          <p:grpSpPr>
            <a:xfrm>
              <a:off x="5469002" y="2217058"/>
              <a:ext cx="1704626" cy="969007"/>
              <a:chOff x="5469002" y="2217058"/>
              <a:chExt cx="1704626" cy="548688"/>
            </a:xfrm>
          </p:grpSpPr>
          <p:sp>
            <p:nvSpPr>
              <p:cNvPr id="163" name="Rectangle 162"/>
              <p:cNvSpPr>
                <a:spLocks/>
              </p:cNvSpPr>
              <p:nvPr>
                <p:custDataLst>
                  <p:tags r:id="rId3"/>
                </p:custDataLst>
              </p:nvPr>
            </p:nvSpPr>
            <p:spPr bwMode="auto">
              <a:xfrm>
                <a:off x="5469002" y="2217058"/>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Personalized product recommendation</a:t>
                </a:r>
              </a:p>
            </p:txBody>
          </p:sp>
          <p:sp>
            <p:nvSpPr>
              <p:cNvPr id="164" name="Rectangle 163"/>
              <p:cNvSpPr>
                <a:spLocks/>
              </p:cNvSpPr>
              <p:nvPr>
                <p:custDataLst>
                  <p:tags r:id="rId4"/>
                </p:custDataLst>
              </p:nvPr>
            </p:nvSpPr>
            <p:spPr bwMode="auto">
              <a:xfrm>
                <a:off x="5469002" y="2536679"/>
                <a:ext cx="1704626" cy="22906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Retail</a:t>
                </a:r>
              </a:p>
            </p:txBody>
          </p:sp>
        </p:grpSp>
      </p:grpSp>
      <p:grpSp>
        <p:nvGrpSpPr>
          <p:cNvPr id="181" name="Group 180"/>
          <p:cNvGrpSpPr/>
          <p:nvPr/>
        </p:nvGrpSpPr>
        <p:grpSpPr>
          <a:xfrm>
            <a:off x="9650016" y="1174970"/>
            <a:ext cx="2284308" cy="2668612"/>
            <a:chOff x="9844032" y="1197707"/>
            <a:chExt cx="2330443" cy="2722509"/>
          </a:xfrm>
        </p:grpSpPr>
        <p:pic>
          <p:nvPicPr>
            <p:cNvPr id="179" name="Picture 17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844032" y="1197707"/>
              <a:ext cx="2330443" cy="1555571"/>
            </a:xfrm>
            <a:prstGeom prst="rect">
              <a:avLst/>
            </a:prstGeom>
          </p:spPr>
        </p:pic>
        <p:grpSp>
          <p:nvGrpSpPr>
            <p:cNvPr id="158" name="Group 157"/>
            <p:cNvGrpSpPr/>
            <p:nvPr/>
          </p:nvGrpSpPr>
          <p:grpSpPr>
            <a:xfrm>
              <a:off x="9844036" y="2595456"/>
              <a:ext cx="2330439" cy="1324760"/>
              <a:chOff x="5469002" y="2217056"/>
              <a:chExt cx="1704626" cy="548690"/>
            </a:xfrm>
          </p:grpSpPr>
          <p:sp>
            <p:nvSpPr>
              <p:cNvPr id="159" name="Rectangle 158"/>
              <p:cNvSpPr>
                <a:spLocks/>
              </p:cNvSpPr>
              <p:nvPr>
                <p:custDataLst>
                  <p:tags r:id="rId1"/>
                </p:custDataLst>
              </p:nvPr>
            </p:nvSpPr>
            <p:spPr bwMode="auto">
              <a:xfrm>
                <a:off x="5469002" y="2217056"/>
                <a:ext cx="1704626" cy="31961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371" dirty="0">
                    <a:gradFill flip="none" rotWithShape="1">
                      <a:gsLst>
                        <a:gs pos="0">
                          <a:srgbClr val="FFFFFF"/>
                        </a:gs>
                        <a:gs pos="100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Customer shopping behavior analysis</a:t>
                </a:r>
              </a:p>
            </p:txBody>
          </p:sp>
          <p:sp>
            <p:nvSpPr>
              <p:cNvPr id="160" name="Rectangle 159"/>
              <p:cNvSpPr>
                <a:spLocks/>
              </p:cNvSpPr>
              <p:nvPr>
                <p:custDataLst>
                  <p:tags r:id="rId2"/>
                </p:custDataLst>
              </p:nvPr>
            </p:nvSpPr>
            <p:spPr bwMode="auto">
              <a:xfrm>
                <a:off x="5469002" y="2536679"/>
                <a:ext cx="1704626" cy="22906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857" fontAlgn="base">
                  <a:lnSpc>
                    <a:spcPct val="90000"/>
                  </a:lnSpc>
                  <a:spcBef>
                    <a:spcPct val="0"/>
                  </a:spcBef>
                  <a:spcAft>
                    <a:spcPct val="0"/>
                  </a:spcAft>
                </a:pPr>
                <a:r>
                  <a:rPr lang="en-US" sz="1078" dirty="0">
                    <a:gradFill flip="none" rotWithShape="1">
                      <a:gsLst>
                        <a:gs pos="0">
                          <a:srgbClr val="FFFFFF"/>
                        </a:gs>
                        <a:gs pos="72000">
                          <a:srgbClr val="FFFFFF"/>
                        </a:gs>
                      </a:gsLst>
                      <a:lin ang="5400000" scaled="0"/>
                      <a:tileRect/>
                    </a:gradFill>
                    <a:latin typeface="Segoe UI Semibold" panose="020B0702040204020203" pitchFamily="34" charset="0"/>
                    <a:ea typeface="Segoe UI" pitchFamily="34" charset="0"/>
                    <a:cs typeface="Segoe UI Semibold" panose="020B0702040204020203" pitchFamily="34" charset="0"/>
                  </a:rPr>
                  <a:t>Retail</a:t>
                </a:r>
              </a:p>
            </p:txBody>
          </p:sp>
        </p:grpSp>
      </p:grpSp>
    </p:spTree>
    <p:extLst>
      <p:ext uri="{BB962C8B-B14F-4D97-AF65-F5344CB8AC3E}">
        <p14:creationId xmlns:p14="http://schemas.microsoft.com/office/powerpoint/2010/main" val="263196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80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000" fill="hold"/>
                                        <p:tgtEl>
                                          <p:spTgt spid="153"/>
                                        </p:tgtEl>
                                        <p:attrNameLst>
                                          <p:attrName>ppt_x</p:attrName>
                                        </p:attrNameLst>
                                      </p:cBhvr>
                                      <p:tavLst>
                                        <p:tav tm="0">
                                          <p:val>
                                            <p:strVal val="0-#ppt_w/2"/>
                                          </p:val>
                                        </p:tav>
                                        <p:tav tm="100000">
                                          <p:val>
                                            <p:strVal val="#ppt_x"/>
                                          </p:val>
                                        </p:tav>
                                      </p:tavLst>
                                    </p:anim>
                                    <p:anim calcmode="lin" valueType="num">
                                      <p:cBhvr additive="base">
                                        <p:cTn id="8" dur="1000" fill="hold"/>
                                        <p:tgtEl>
                                          <p:spTgt spid="15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600"/>
                                  </p:stCondLst>
                                  <p:childTnLst>
                                    <p:set>
                                      <p:cBhvr>
                                        <p:cTn id="10" dur="1" fill="hold">
                                          <p:stCondLst>
                                            <p:cond delay="0"/>
                                          </p:stCondLst>
                                        </p:cTn>
                                        <p:tgtEl>
                                          <p:spTgt spid="152"/>
                                        </p:tgtEl>
                                        <p:attrNameLst>
                                          <p:attrName>style.visibility</p:attrName>
                                        </p:attrNameLst>
                                      </p:cBhvr>
                                      <p:to>
                                        <p:strVal val="visible"/>
                                      </p:to>
                                    </p:set>
                                    <p:anim calcmode="lin" valueType="num">
                                      <p:cBhvr additive="base">
                                        <p:cTn id="11" dur="1000" fill="hold"/>
                                        <p:tgtEl>
                                          <p:spTgt spid="152"/>
                                        </p:tgtEl>
                                        <p:attrNameLst>
                                          <p:attrName>ppt_x</p:attrName>
                                        </p:attrNameLst>
                                      </p:cBhvr>
                                      <p:tavLst>
                                        <p:tav tm="0">
                                          <p:val>
                                            <p:strVal val="0-#ppt_w/2"/>
                                          </p:val>
                                        </p:tav>
                                        <p:tav tm="100000">
                                          <p:val>
                                            <p:strVal val="#ppt_x"/>
                                          </p:val>
                                        </p:tav>
                                      </p:tavLst>
                                    </p:anim>
                                    <p:anim calcmode="lin" valueType="num">
                                      <p:cBhvr additive="base">
                                        <p:cTn id="12" dur="1000" fill="hold"/>
                                        <p:tgtEl>
                                          <p:spTgt spid="15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400"/>
                                  </p:stCondLst>
                                  <p:childTnLst>
                                    <p:set>
                                      <p:cBhvr>
                                        <p:cTn id="14" dur="1" fill="hold">
                                          <p:stCondLst>
                                            <p:cond delay="0"/>
                                          </p:stCondLst>
                                        </p:cTn>
                                        <p:tgtEl>
                                          <p:spTgt spid="154"/>
                                        </p:tgtEl>
                                        <p:attrNameLst>
                                          <p:attrName>style.visibility</p:attrName>
                                        </p:attrNameLst>
                                      </p:cBhvr>
                                      <p:to>
                                        <p:strVal val="visible"/>
                                      </p:to>
                                    </p:set>
                                    <p:anim calcmode="lin" valueType="num">
                                      <p:cBhvr additive="base">
                                        <p:cTn id="15" dur="1000" fill="hold"/>
                                        <p:tgtEl>
                                          <p:spTgt spid="154"/>
                                        </p:tgtEl>
                                        <p:attrNameLst>
                                          <p:attrName>ppt_x</p:attrName>
                                        </p:attrNameLst>
                                      </p:cBhvr>
                                      <p:tavLst>
                                        <p:tav tm="0">
                                          <p:val>
                                            <p:strVal val="0-#ppt_w/2"/>
                                          </p:val>
                                        </p:tav>
                                        <p:tav tm="100000">
                                          <p:val>
                                            <p:strVal val="#ppt_x"/>
                                          </p:val>
                                        </p:tav>
                                      </p:tavLst>
                                    </p:anim>
                                    <p:anim calcmode="lin" valueType="num">
                                      <p:cBhvr additive="base">
                                        <p:cTn id="16" dur="1000" fill="hold"/>
                                        <p:tgtEl>
                                          <p:spTgt spid="15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155"/>
                                        </p:tgtEl>
                                        <p:attrNameLst>
                                          <p:attrName>style.visibility</p:attrName>
                                        </p:attrNameLst>
                                      </p:cBhvr>
                                      <p:to>
                                        <p:strVal val="visible"/>
                                      </p:to>
                                    </p:set>
                                    <p:anim calcmode="lin" valueType="num">
                                      <p:cBhvr additive="base">
                                        <p:cTn id="19" dur="1000" fill="hold"/>
                                        <p:tgtEl>
                                          <p:spTgt spid="155"/>
                                        </p:tgtEl>
                                        <p:attrNameLst>
                                          <p:attrName>ppt_x</p:attrName>
                                        </p:attrNameLst>
                                      </p:cBhvr>
                                      <p:tavLst>
                                        <p:tav tm="0">
                                          <p:val>
                                            <p:strVal val="0-#ppt_w/2"/>
                                          </p:val>
                                        </p:tav>
                                        <p:tav tm="100000">
                                          <p:val>
                                            <p:strVal val="#ppt_x"/>
                                          </p:val>
                                        </p:tav>
                                      </p:tavLst>
                                    </p:anim>
                                    <p:anim calcmode="lin" valueType="num">
                                      <p:cBhvr additive="base">
                                        <p:cTn id="20" dur="1000" fill="hold"/>
                                        <p:tgtEl>
                                          <p:spTgt spid="155"/>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181"/>
                                        </p:tgtEl>
                                        <p:attrNameLst>
                                          <p:attrName>style.visibility</p:attrName>
                                        </p:attrNameLst>
                                      </p:cBhvr>
                                      <p:to>
                                        <p:strVal val="visible"/>
                                      </p:to>
                                    </p:set>
                                    <p:anim calcmode="lin" valueType="num">
                                      <p:cBhvr additive="base">
                                        <p:cTn id="23" dur="1000" fill="hold"/>
                                        <p:tgtEl>
                                          <p:spTgt spid="181"/>
                                        </p:tgtEl>
                                        <p:attrNameLst>
                                          <p:attrName>ppt_x</p:attrName>
                                        </p:attrNameLst>
                                      </p:cBhvr>
                                      <p:tavLst>
                                        <p:tav tm="0">
                                          <p:val>
                                            <p:strVal val="0-#ppt_w/2"/>
                                          </p:val>
                                        </p:tav>
                                        <p:tav tm="100000">
                                          <p:val>
                                            <p:strVal val="#ppt_x"/>
                                          </p:val>
                                        </p:tav>
                                      </p:tavLst>
                                    </p:anim>
                                    <p:anim calcmode="lin" valueType="num">
                                      <p:cBhvr additive="base">
                                        <p:cTn id="24" dur="1000" fill="hold"/>
                                        <p:tgtEl>
                                          <p:spTgt spid="181"/>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182"/>
                                        </p:tgtEl>
                                        <p:attrNameLst>
                                          <p:attrName>style.visibility</p:attrName>
                                        </p:attrNameLst>
                                      </p:cBhvr>
                                      <p:to>
                                        <p:strVal val="visible"/>
                                      </p:to>
                                    </p:set>
                                    <p:anim calcmode="lin" valueType="num">
                                      <p:cBhvr additive="base">
                                        <p:cTn id="27" dur="1000" fill="hold"/>
                                        <p:tgtEl>
                                          <p:spTgt spid="182"/>
                                        </p:tgtEl>
                                        <p:attrNameLst>
                                          <p:attrName>ppt_x</p:attrName>
                                        </p:attrNameLst>
                                      </p:cBhvr>
                                      <p:tavLst>
                                        <p:tav tm="0">
                                          <p:val>
                                            <p:strVal val="1+#ppt_w/2"/>
                                          </p:val>
                                        </p:tav>
                                        <p:tav tm="100000">
                                          <p:val>
                                            <p:strVal val="#ppt_x"/>
                                          </p:val>
                                        </p:tav>
                                      </p:tavLst>
                                    </p:anim>
                                    <p:anim calcmode="lin" valueType="num">
                                      <p:cBhvr additive="base">
                                        <p:cTn id="28" dur="1000" fill="hold"/>
                                        <p:tgtEl>
                                          <p:spTgt spid="182"/>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200"/>
                                  </p:stCondLst>
                                  <p:childTnLst>
                                    <p:set>
                                      <p:cBhvr>
                                        <p:cTn id="30" dur="1" fill="hold">
                                          <p:stCondLst>
                                            <p:cond delay="0"/>
                                          </p:stCondLst>
                                        </p:cTn>
                                        <p:tgtEl>
                                          <p:spTgt spid="183"/>
                                        </p:tgtEl>
                                        <p:attrNameLst>
                                          <p:attrName>style.visibility</p:attrName>
                                        </p:attrNameLst>
                                      </p:cBhvr>
                                      <p:to>
                                        <p:strVal val="visible"/>
                                      </p:to>
                                    </p:set>
                                    <p:anim calcmode="lin" valueType="num">
                                      <p:cBhvr additive="base">
                                        <p:cTn id="31" dur="1000" fill="hold"/>
                                        <p:tgtEl>
                                          <p:spTgt spid="183"/>
                                        </p:tgtEl>
                                        <p:attrNameLst>
                                          <p:attrName>ppt_x</p:attrName>
                                        </p:attrNameLst>
                                      </p:cBhvr>
                                      <p:tavLst>
                                        <p:tav tm="0">
                                          <p:val>
                                            <p:strVal val="1+#ppt_w/2"/>
                                          </p:val>
                                        </p:tav>
                                        <p:tav tm="100000">
                                          <p:val>
                                            <p:strVal val="#ppt_x"/>
                                          </p:val>
                                        </p:tav>
                                      </p:tavLst>
                                    </p:anim>
                                    <p:anim calcmode="lin" valueType="num">
                                      <p:cBhvr additive="base">
                                        <p:cTn id="32" dur="1000" fill="hold"/>
                                        <p:tgtEl>
                                          <p:spTgt spid="183"/>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400"/>
                                  </p:stCondLst>
                                  <p:childTnLst>
                                    <p:set>
                                      <p:cBhvr>
                                        <p:cTn id="34" dur="1" fill="hold">
                                          <p:stCondLst>
                                            <p:cond delay="0"/>
                                          </p:stCondLst>
                                        </p:cTn>
                                        <p:tgtEl>
                                          <p:spTgt spid="184"/>
                                        </p:tgtEl>
                                        <p:attrNameLst>
                                          <p:attrName>style.visibility</p:attrName>
                                        </p:attrNameLst>
                                      </p:cBhvr>
                                      <p:to>
                                        <p:strVal val="visible"/>
                                      </p:to>
                                    </p:set>
                                    <p:anim calcmode="lin" valueType="num">
                                      <p:cBhvr additive="base">
                                        <p:cTn id="35" dur="1000" fill="hold"/>
                                        <p:tgtEl>
                                          <p:spTgt spid="184"/>
                                        </p:tgtEl>
                                        <p:attrNameLst>
                                          <p:attrName>ppt_x</p:attrName>
                                        </p:attrNameLst>
                                      </p:cBhvr>
                                      <p:tavLst>
                                        <p:tav tm="0">
                                          <p:val>
                                            <p:strVal val="1+#ppt_w/2"/>
                                          </p:val>
                                        </p:tav>
                                        <p:tav tm="100000">
                                          <p:val>
                                            <p:strVal val="#ppt_x"/>
                                          </p:val>
                                        </p:tav>
                                      </p:tavLst>
                                    </p:anim>
                                    <p:anim calcmode="lin" valueType="num">
                                      <p:cBhvr additive="base">
                                        <p:cTn id="36" dur="1000" fill="hold"/>
                                        <p:tgtEl>
                                          <p:spTgt spid="184"/>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600"/>
                                  </p:stCondLst>
                                  <p:childTnLst>
                                    <p:set>
                                      <p:cBhvr>
                                        <p:cTn id="38" dur="1" fill="hold">
                                          <p:stCondLst>
                                            <p:cond delay="0"/>
                                          </p:stCondLst>
                                        </p:cTn>
                                        <p:tgtEl>
                                          <p:spTgt spid="185"/>
                                        </p:tgtEl>
                                        <p:attrNameLst>
                                          <p:attrName>style.visibility</p:attrName>
                                        </p:attrNameLst>
                                      </p:cBhvr>
                                      <p:to>
                                        <p:strVal val="visible"/>
                                      </p:to>
                                    </p:set>
                                    <p:anim calcmode="lin" valueType="num">
                                      <p:cBhvr additive="base">
                                        <p:cTn id="39" dur="1000" fill="hold"/>
                                        <p:tgtEl>
                                          <p:spTgt spid="185"/>
                                        </p:tgtEl>
                                        <p:attrNameLst>
                                          <p:attrName>ppt_x</p:attrName>
                                        </p:attrNameLst>
                                      </p:cBhvr>
                                      <p:tavLst>
                                        <p:tav tm="0">
                                          <p:val>
                                            <p:strVal val="1+#ppt_w/2"/>
                                          </p:val>
                                        </p:tav>
                                        <p:tav tm="100000">
                                          <p:val>
                                            <p:strVal val="#ppt_x"/>
                                          </p:val>
                                        </p:tav>
                                      </p:tavLst>
                                    </p:anim>
                                    <p:anim calcmode="lin" valueType="num">
                                      <p:cBhvr additive="base">
                                        <p:cTn id="40" dur="1000" fill="hold"/>
                                        <p:tgtEl>
                                          <p:spTgt spid="185"/>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800"/>
                                  </p:stCondLst>
                                  <p:childTnLst>
                                    <p:set>
                                      <p:cBhvr>
                                        <p:cTn id="42" dur="1" fill="hold">
                                          <p:stCondLst>
                                            <p:cond delay="0"/>
                                          </p:stCondLst>
                                        </p:cTn>
                                        <p:tgtEl>
                                          <p:spTgt spid="186"/>
                                        </p:tgtEl>
                                        <p:attrNameLst>
                                          <p:attrName>style.visibility</p:attrName>
                                        </p:attrNameLst>
                                      </p:cBhvr>
                                      <p:to>
                                        <p:strVal val="visible"/>
                                      </p:to>
                                    </p:set>
                                    <p:anim calcmode="lin" valueType="num">
                                      <p:cBhvr additive="base">
                                        <p:cTn id="43" dur="1000" fill="hold"/>
                                        <p:tgtEl>
                                          <p:spTgt spid="186"/>
                                        </p:tgtEl>
                                        <p:attrNameLst>
                                          <p:attrName>ppt_x</p:attrName>
                                        </p:attrNameLst>
                                      </p:cBhvr>
                                      <p:tavLst>
                                        <p:tav tm="0">
                                          <p:val>
                                            <p:strVal val="1+#ppt_w/2"/>
                                          </p:val>
                                        </p:tav>
                                        <p:tav tm="100000">
                                          <p:val>
                                            <p:strVal val="#ppt_x"/>
                                          </p:val>
                                        </p:tav>
                                      </p:tavLst>
                                    </p:anim>
                                    <p:anim calcmode="lin" valueType="num">
                                      <p:cBhvr additive="base">
                                        <p:cTn id="44" dur="1000" fill="hold"/>
                                        <p:tgtEl>
                                          <p:spTgt spid="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Data Factory?</a:t>
            </a:r>
          </a:p>
        </p:txBody>
      </p:sp>
      <p:sp>
        <p:nvSpPr>
          <p:cNvPr id="3" name="Content Placeholder 2"/>
          <p:cNvSpPr>
            <a:spLocks noGrp="1"/>
          </p:cNvSpPr>
          <p:nvPr>
            <p:ph idx="1"/>
          </p:nvPr>
        </p:nvSpPr>
        <p:spPr/>
        <p:txBody>
          <a:bodyPr>
            <a:normAutofit lnSpcReduction="10000"/>
          </a:bodyPr>
          <a:lstStyle/>
          <a:p>
            <a:pPr lvl="1"/>
            <a:r>
              <a:rPr lang="en-US" sz="2800" b="1" dirty="0"/>
              <a:t>Orchestrate, monitor &amp; schedule data pipelines</a:t>
            </a:r>
          </a:p>
          <a:p>
            <a:pPr lvl="2"/>
            <a:r>
              <a:rPr lang="en-US" sz="2800" dirty="0"/>
              <a:t>Compose data processing, storage, and movement services (on-premises and cloud)</a:t>
            </a:r>
          </a:p>
          <a:p>
            <a:pPr lvl="2"/>
            <a:r>
              <a:rPr lang="en-US" sz="2800" dirty="0"/>
              <a:t>Operate on a recurring schedule</a:t>
            </a:r>
            <a:r>
              <a:rPr lang="en-US" dirty="0"/>
              <a:t/>
            </a:r>
            <a:br>
              <a:rPr lang="en-US" dirty="0"/>
            </a:br>
            <a:endParaRPr lang="en-US" dirty="0"/>
          </a:p>
          <a:p>
            <a:pPr lvl="1"/>
            <a:r>
              <a:rPr lang="en-US" sz="2800" b="1" dirty="0"/>
              <a:t>Automatic cloud resource management</a:t>
            </a:r>
          </a:p>
          <a:p>
            <a:pPr lvl="2"/>
            <a:r>
              <a:rPr lang="en-US" sz="2800" dirty="0"/>
              <a:t>Globally available data movement capability</a:t>
            </a:r>
          </a:p>
          <a:p>
            <a:pPr lvl="2"/>
            <a:r>
              <a:rPr lang="en-US" sz="2800" dirty="0"/>
              <a:t>Intelligent job-based resource management</a:t>
            </a:r>
            <a:br>
              <a:rPr lang="en-US" sz="2800" dirty="0"/>
            </a:br>
            <a:endParaRPr lang="en-US" sz="2800" dirty="0"/>
          </a:p>
          <a:p>
            <a:pPr lvl="1"/>
            <a:r>
              <a:rPr lang="en-US" sz="3200" b="1" dirty="0"/>
              <a:t>Single pane of glass</a:t>
            </a:r>
          </a:p>
          <a:p>
            <a:pPr lvl="2"/>
            <a:r>
              <a:rPr lang="en-US" sz="2800" dirty="0"/>
              <a:t>One place to manage and monitor data pipelines</a:t>
            </a:r>
          </a:p>
        </p:txBody>
      </p:sp>
    </p:spTree>
    <p:extLst>
      <p:ext uri="{BB962C8B-B14F-4D97-AF65-F5344CB8AC3E}">
        <p14:creationId xmlns:p14="http://schemas.microsoft.com/office/powerpoint/2010/main" val="5802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02 | Data Factory Concepts</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2235537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Data Sources, Linked Services &amp; Datasets</a:t>
            </a:r>
          </a:p>
          <a:p>
            <a:r>
              <a:rPr lang="en-GB" dirty="0"/>
              <a:t>Activities</a:t>
            </a:r>
          </a:p>
          <a:p>
            <a:r>
              <a:rPr lang="en-GB" dirty="0"/>
              <a:t>Pipelines</a:t>
            </a:r>
          </a:p>
          <a:p>
            <a:r>
              <a:rPr lang="en-GB" dirty="0">
                <a:hlinkClick r:id="rId3"/>
              </a:rPr>
              <a:t>Supported data sources</a:t>
            </a:r>
            <a:endParaRPr lang="en-GB" dirty="0"/>
          </a:p>
          <a:p>
            <a:r>
              <a:rPr lang="en-GB" dirty="0">
                <a:hlinkClick r:id="rId4"/>
              </a:rPr>
              <a:t>Supported activity types</a:t>
            </a:r>
            <a:endParaRPr lang="en-GB"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2686289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 Linked Services &amp; Datasets</a:t>
            </a:r>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2647" y="1630018"/>
            <a:ext cx="11551299" cy="3653228"/>
          </a:xfrm>
        </p:spPr>
      </p:pic>
      <p:sp>
        <p:nvSpPr>
          <p:cNvPr id="6" name="Rectangle 5"/>
          <p:cNvSpPr/>
          <p:nvPr/>
        </p:nvSpPr>
        <p:spPr>
          <a:xfrm>
            <a:off x="3193774" y="1630018"/>
            <a:ext cx="8683668" cy="4015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260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2647" y="1630018"/>
            <a:ext cx="11551299" cy="3653228"/>
          </a:xfrm>
        </p:spPr>
      </p:pic>
      <p:sp>
        <p:nvSpPr>
          <p:cNvPr id="4" name="Rectangle 3"/>
          <p:cNvSpPr/>
          <p:nvPr/>
        </p:nvSpPr>
        <p:spPr>
          <a:xfrm>
            <a:off x="7646504" y="1630018"/>
            <a:ext cx="4230938" cy="40154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1173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Pipelines</a:t>
            </a:r>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2647" y="1630018"/>
            <a:ext cx="11551299" cy="3653228"/>
          </a:xfrm>
        </p:spPr>
      </p:pic>
    </p:spTree>
    <p:extLst>
      <p:ext uri="{BB962C8B-B14F-4D97-AF65-F5344CB8AC3E}">
        <p14:creationId xmlns:p14="http://schemas.microsoft.com/office/powerpoint/2010/main" val="2021765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03 | Data Factory Operations</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395518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Sonia Carlson</a:t>
            </a:r>
          </a:p>
        </p:txBody>
      </p:sp>
      <p:sp>
        <p:nvSpPr>
          <p:cNvPr id="7" name="Content Placeholder 6"/>
          <p:cNvSpPr>
            <a:spLocks noGrp="1"/>
          </p:cNvSpPr>
          <p:nvPr>
            <p:ph idx="10"/>
          </p:nvPr>
        </p:nvSpPr>
        <p:spPr>
          <a:xfrm>
            <a:off x="378696" y="2491537"/>
            <a:ext cx="11525250" cy="2848108"/>
          </a:xfrm>
        </p:spPr>
        <p:txBody>
          <a:bodyPr/>
          <a:lstStyle/>
          <a:p>
            <a:r>
              <a:rPr lang="en-US" dirty="0"/>
              <a:t>Principal Program Manager, Azure Data Factory</a:t>
            </a:r>
          </a:p>
          <a:p>
            <a:pPr lvl="1"/>
            <a:endParaRPr lang="en-US" dirty="0"/>
          </a:p>
          <a:p>
            <a:pPr lvl="1"/>
            <a:r>
              <a:rPr lang="en-US" dirty="0"/>
              <a:t>Worked on the Data Factory engineering team since it’s inception. She previously worked on the Azure Machine Learning team</a:t>
            </a:r>
          </a:p>
          <a:p>
            <a:r>
              <a:rPr lang="en-US" dirty="0"/>
              <a:t>15yrs experience in data analytics and software development</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766" t="10529" r="11146" b="20136"/>
          <a:stretch/>
        </p:blipFill>
        <p:spPr>
          <a:xfrm>
            <a:off x="10035251" y="520861"/>
            <a:ext cx="1307939" cy="1632030"/>
          </a:xfrm>
          <a:prstGeom prst="rect">
            <a:avLst/>
          </a:prstGeom>
        </p:spPr>
      </p:pic>
    </p:spTree>
    <p:extLst>
      <p:ext uri="{BB962C8B-B14F-4D97-AF65-F5344CB8AC3E}">
        <p14:creationId xmlns:p14="http://schemas.microsoft.com/office/powerpoint/2010/main" val="3643031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Demo: Creating a Data Factory</a:t>
            </a:r>
          </a:p>
          <a:p>
            <a:r>
              <a:rPr lang="en-GB" dirty="0"/>
              <a:t>Demo: Deploying data pipelines</a:t>
            </a:r>
          </a:p>
          <a:p>
            <a:r>
              <a:rPr lang="en-GB" dirty="0"/>
              <a:t>Demo: Scheduling Pipelines and Partitioning Data</a:t>
            </a:r>
          </a:p>
          <a:p>
            <a:r>
              <a:rPr lang="en-US" dirty="0"/>
              <a:t>One-time pipelines</a:t>
            </a:r>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1931427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04 | Monitoring and Managing</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2477084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Demo: Product Recommendations</a:t>
            </a:r>
          </a:p>
          <a:p>
            <a:r>
              <a:rPr lang="en-GB" dirty="0"/>
              <a:t>Managing &amp; Monitoring</a:t>
            </a:r>
          </a:p>
          <a:p>
            <a:r>
              <a:rPr lang="en-GB" dirty="0"/>
              <a:t>Activity windows</a:t>
            </a:r>
          </a:p>
          <a:p>
            <a:r>
              <a:rPr lang="en-GB" dirty="0"/>
              <a:t>Troubleshooting</a:t>
            </a:r>
          </a:p>
          <a:p>
            <a:r>
              <a:rPr lang="en-GB" dirty="0"/>
              <a:t>Creating Alerts on events and metrics</a:t>
            </a:r>
          </a:p>
          <a:p>
            <a:endParaRPr lang="en-GB"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3712241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05 | Extending Data Factory</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2615693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Visual Studio extension</a:t>
            </a:r>
          </a:p>
          <a:p>
            <a:r>
              <a:rPr lang="en-US" dirty="0"/>
              <a:t>Azure Management SDK and PowerShell</a:t>
            </a:r>
          </a:p>
          <a:p>
            <a:r>
              <a:rPr lang="en-US" dirty="0" err="1"/>
              <a:t>Github</a:t>
            </a:r>
            <a:r>
              <a:rPr lang="en-US" dirty="0"/>
              <a:t> sample repository</a:t>
            </a:r>
            <a:endParaRPr lang="en-GB" dirty="0"/>
          </a:p>
          <a:p>
            <a:r>
              <a:rPr lang="en-GB" dirty="0"/>
              <a:t>Demo: Creating custom activities</a:t>
            </a:r>
          </a:p>
          <a:p>
            <a:endParaRPr lang="en-GB"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3348671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06 | Data Factory with other services</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817770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Azure Data Lake Store and Analytics</a:t>
            </a:r>
          </a:p>
          <a:p>
            <a:r>
              <a:rPr lang="en-US" dirty="0"/>
              <a:t>Azure SQL </a:t>
            </a:r>
            <a:r>
              <a:rPr lang="en-US" dirty="0" err="1"/>
              <a:t>Datawarehouse</a:t>
            </a:r>
            <a:endParaRPr lang="en-US" dirty="0"/>
          </a:p>
          <a:p>
            <a:r>
              <a:rPr lang="en-GB" dirty="0" smtClean="0"/>
              <a:t>Data </a:t>
            </a:r>
            <a:r>
              <a:rPr lang="en-GB" dirty="0"/>
              <a:t>Management Gateway</a:t>
            </a:r>
            <a:endParaRPr lang="en-US" dirty="0"/>
          </a:p>
          <a:p>
            <a:r>
              <a:rPr lang="en-US" dirty="0"/>
              <a:t>On-premises Hadoop</a:t>
            </a:r>
          </a:p>
          <a:p>
            <a:r>
              <a:rPr lang="en-US" dirty="0"/>
              <a:t>Cortana Analytics Suite</a:t>
            </a:r>
          </a:p>
          <a:p>
            <a:r>
              <a:rPr lang="en-US" dirty="0" smtClean="0"/>
              <a:t>SSIS</a:t>
            </a:r>
            <a:endParaRPr lang="en-US" dirty="0"/>
          </a:p>
          <a:p>
            <a:r>
              <a:rPr lang="en-US" dirty="0" err="1"/>
              <a:t>Oozie</a:t>
            </a:r>
            <a:r>
              <a:rPr lang="en-US" dirty="0"/>
              <a:t>/</a:t>
            </a:r>
            <a:r>
              <a:rPr lang="en-US" dirty="0" err="1"/>
              <a:t>Sqoop</a:t>
            </a:r>
            <a:endParaRPr lang="en-US" dirty="0"/>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13979455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8048" y="1189494"/>
            <a:ext cx="5303846" cy="2317258"/>
          </a:xfrm>
          <a:solidFill>
            <a:schemeClr val="accent4">
              <a:lumMod val="25000"/>
              <a:lumOff val="75000"/>
            </a:schemeClr>
          </a:solidFill>
        </p:spPr>
        <p:txBody>
          <a:bodyPr/>
          <a:lstStyle/>
          <a:p>
            <a:pPr marL="0" indent="0">
              <a:buNone/>
            </a:pPr>
            <a:r>
              <a:rPr lang="en-US" dirty="0">
                <a:solidFill>
                  <a:schemeClr val="accent4"/>
                </a:solidFill>
              </a:rPr>
              <a:t>Get Started</a:t>
            </a:r>
          </a:p>
          <a:p>
            <a:pPr lvl="1"/>
            <a:r>
              <a:rPr lang="en-US" dirty="0">
                <a:solidFill>
                  <a:schemeClr val="accent4"/>
                </a:solidFill>
                <a:hlinkClick r:id="rId2"/>
              </a:rPr>
              <a:t>Learning Path</a:t>
            </a:r>
            <a:endParaRPr lang="en-US" dirty="0">
              <a:solidFill>
                <a:schemeClr val="accent4"/>
              </a:solidFill>
              <a:hlinkClick r:id=""/>
            </a:endParaRPr>
          </a:p>
          <a:p>
            <a:pPr lvl="1"/>
            <a:r>
              <a:rPr lang="en-US" dirty="0">
                <a:solidFill>
                  <a:schemeClr val="accent4"/>
                </a:solidFill>
                <a:hlinkClick r:id=""/>
              </a:rPr>
              <a:t>Azure Portal</a:t>
            </a:r>
            <a:endParaRPr lang="en-US" dirty="0">
              <a:solidFill>
                <a:schemeClr val="accent4"/>
              </a:solidFill>
              <a:hlinkClick r:id="rId3" action="ppaction://hlinkfile"/>
            </a:endParaRPr>
          </a:p>
          <a:p>
            <a:pPr lvl="1"/>
            <a:r>
              <a:rPr lang="en-US" dirty="0">
                <a:solidFill>
                  <a:schemeClr val="accent4"/>
                </a:solidFill>
                <a:hlinkClick r:id="rId4"/>
              </a:rPr>
              <a:t>Visual Studio plug-in installation</a:t>
            </a:r>
            <a:endParaRPr lang="en-US" dirty="0">
              <a:solidFill>
                <a:schemeClr val="accent4"/>
              </a:solidFill>
            </a:endParaRPr>
          </a:p>
          <a:p>
            <a:pPr marL="336145" lvl="1" indent="0">
              <a:buNone/>
            </a:pPr>
            <a:endParaRPr lang="en-US" dirty="0">
              <a:solidFill>
                <a:schemeClr val="accent4"/>
              </a:solidFill>
            </a:endParaRPr>
          </a:p>
        </p:txBody>
      </p:sp>
      <p:sp>
        <p:nvSpPr>
          <p:cNvPr id="3" name="Title 2"/>
          <p:cNvSpPr>
            <a:spLocks noGrp="1"/>
          </p:cNvSpPr>
          <p:nvPr>
            <p:ph type="title"/>
          </p:nvPr>
        </p:nvSpPr>
        <p:spPr/>
        <p:txBody>
          <a:bodyPr/>
          <a:lstStyle/>
          <a:p>
            <a:r>
              <a:rPr lang="en-US" dirty="0"/>
              <a:t>Resources</a:t>
            </a:r>
          </a:p>
        </p:txBody>
      </p:sp>
      <p:sp>
        <p:nvSpPr>
          <p:cNvPr id="5" name="Text Placeholder 1"/>
          <p:cNvSpPr txBox="1">
            <a:spLocks/>
          </p:cNvSpPr>
          <p:nvPr/>
        </p:nvSpPr>
        <p:spPr>
          <a:xfrm>
            <a:off x="568047" y="4427184"/>
            <a:ext cx="5303846" cy="1520569"/>
          </a:xfrm>
          <a:prstGeom prst="rect">
            <a:avLst/>
          </a:prstGeom>
          <a:solidFill>
            <a:schemeClr val="accent4">
              <a:lumMod val="25000"/>
              <a:lumOff val="75000"/>
            </a:schemeClr>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solidFill>
                  <a:srgbClr val="002050"/>
                </a:solidFill>
              </a:rPr>
              <a:t>Give Feedback</a:t>
            </a:r>
          </a:p>
          <a:p>
            <a:pPr lvl="1"/>
            <a:r>
              <a:rPr lang="en-US" sz="2353" dirty="0" err="1">
                <a:solidFill>
                  <a:srgbClr val="002050"/>
                </a:solidFill>
                <a:hlinkClick r:id="rId5"/>
              </a:rPr>
              <a:t>UserVoice</a:t>
            </a:r>
            <a:endParaRPr lang="en-US" sz="2353" dirty="0">
              <a:solidFill>
                <a:srgbClr val="002050"/>
              </a:solidFill>
            </a:endParaRPr>
          </a:p>
          <a:p>
            <a:pPr marL="336145" lvl="1" indent="0">
              <a:buNone/>
            </a:pPr>
            <a:endParaRPr lang="en-US" sz="2353" dirty="0">
              <a:solidFill>
                <a:srgbClr val="002050"/>
              </a:solidFill>
            </a:endParaRPr>
          </a:p>
        </p:txBody>
      </p:sp>
      <p:sp>
        <p:nvSpPr>
          <p:cNvPr id="6" name="Text Placeholder 1"/>
          <p:cNvSpPr txBox="1">
            <a:spLocks/>
          </p:cNvSpPr>
          <p:nvPr/>
        </p:nvSpPr>
        <p:spPr>
          <a:xfrm>
            <a:off x="6394810" y="4471047"/>
            <a:ext cx="5303846" cy="1122318"/>
          </a:xfrm>
          <a:prstGeom prst="rect">
            <a:avLst/>
          </a:prstGeom>
          <a:solidFill>
            <a:schemeClr val="accent4">
              <a:lumMod val="25000"/>
              <a:lumOff val="75000"/>
            </a:schemeClr>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solidFill>
                  <a:srgbClr val="002050"/>
                </a:solidFill>
              </a:rPr>
              <a:t>Get Help</a:t>
            </a:r>
          </a:p>
          <a:p>
            <a:pPr lvl="1"/>
            <a:r>
              <a:rPr lang="en-US" sz="2353" dirty="0">
                <a:solidFill>
                  <a:srgbClr val="002050"/>
                </a:solidFill>
                <a:hlinkClick r:id="rId6"/>
              </a:rPr>
              <a:t>ADF </a:t>
            </a:r>
            <a:r>
              <a:rPr lang="en-US" sz="2353" dirty="0" smtClean="0">
                <a:solidFill>
                  <a:srgbClr val="002050"/>
                </a:solidFill>
                <a:hlinkClick r:id="rId6"/>
              </a:rPr>
              <a:t>Forums</a:t>
            </a:r>
            <a:endParaRPr lang="en-US" sz="2353" dirty="0">
              <a:solidFill>
                <a:srgbClr val="002050"/>
              </a:solidFill>
            </a:endParaRPr>
          </a:p>
        </p:txBody>
      </p:sp>
      <p:sp>
        <p:nvSpPr>
          <p:cNvPr id="8" name="Text Placeholder 1"/>
          <p:cNvSpPr txBox="1">
            <a:spLocks/>
          </p:cNvSpPr>
          <p:nvPr/>
        </p:nvSpPr>
        <p:spPr>
          <a:xfrm>
            <a:off x="6415493" y="1195295"/>
            <a:ext cx="5303846" cy="2643123"/>
          </a:xfrm>
          <a:prstGeom prst="rect">
            <a:avLst/>
          </a:prstGeom>
          <a:solidFill>
            <a:schemeClr val="accent4">
              <a:lumMod val="25000"/>
              <a:lumOff val="75000"/>
            </a:schemeClr>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solidFill>
                  <a:srgbClr val="002050"/>
                </a:solidFill>
              </a:rPr>
              <a:t>Learn More</a:t>
            </a:r>
          </a:p>
          <a:p>
            <a:pPr lvl="1"/>
            <a:r>
              <a:rPr lang="en-US" sz="2353" dirty="0">
                <a:solidFill>
                  <a:srgbClr val="002050"/>
                </a:solidFill>
              </a:rPr>
              <a:t>Product Recommendations </a:t>
            </a:r>
            <a:r>
              <a:rPr lang="en-US" sz="2353" dirty="0">
                <a:solidFill>
                  <a:srgbClr val="002050"/>
                </a:solidFill>
                <a:hlinkClick r:id="rId7"/>
              </a:rPr>
              <a:t>Virtual Lab MS </a:t>
            </a:r>
            <a:r>
              <a:rPr lang="en-US" sz="2353" dirty="0" err="1">
                <a:solidFill>
                  <a:srgbClr val="002050"/>
                </a:solidFill>
                <a:hlinkClick r:id="rId7"/>
              </a:rPr>
              <a:t>Technet</a:t>
            </a:r>
            <a:endParaRPr lang="en-US" sz="2353" dirty="0">
              <a:solidFill>
                <a:srgbClr val="002050"/>
              </a:solidFill>
            </a:endParaRPr>
          </a:p>
          <a:p>
            <a:pPr lvl="1"/>
            <a:r>
              <a:rPr lang="en-US" sz="2353" dirty="0">
                <a:solidFill>
                  <a:srgbClr val="002050"/>
                </a:solidFill>
                <a:hlinkClick r:id="rId8"/>
              </a:rPr>
              <a:t>MSDN documentation</a:t>
            </a:r>
            <a:endParaRPr lang="en-US" sz="2353" dirty="0">
              <a:solidFill>
                <a:srgbClr val="002050"/>
              </a:solidFill>
            </a:endParaRPr>
          </a:p>
          <a:p>
            <a:pPr lvl="1"/>
            <a:r>
              <a:rPr lang="en-US" sz="2353" dirty="0">
                <a:solidFill>
                  <a:srgbClr val="002050"/>
                </a:solidFill>
                <a:hlinkClick r:id="rId9"/>
              </a:rPr>
              <a:t>Azure Big Data Blog</a:t>
            </a:r>
            <a:endParaRPr lang="en-US" sz="2353" dirty="0">
              <a:solidFill>
                <a:srgbClr val="002050"/>
              </a:solidFill>
            </a:endParaRPr>
          </a:p>
          <a:p>
            <a:pPr marL="336145" lvl="1" indent="0">
              <a:buNone/>
            </a:pPr>
            <a:endParaRPr lang="en-US" sz="2353" dirty="0">
              <a:solidFill>
                <a:srgbClr val="002050"/>
              </a:solidFill>
            </a:endParaRPr>
          </a:p>
        </p:txBody>
      </p:sp>
    </p:spTree>
    <p:extLst>
      <p:ext uri="{BB962C8B-B14F-4D97-AF65-F5344CB8AC3E}">
        <p14:creationId xmlns:p14="http://schemas.microsoft.com/office/powerpoint/2010/main" val="352572357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8055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Pete Harris | ‏@</a:t>
            </a:r>
            <a:r>
              <a:rPr lang="en-US" dirty="0" err="1"/>
              <a:t>peteatmsft</a:t>
            </a:r>
            <a:r>
              <a:rPr lang="en-US" dirty="0"/>
              <a:t> </a:t>
            </a:r>
          </a:p>
        </p:txBody>
      </p:sp>
      <p:sp>
        <p:nvSpPr>
          <p:cNvPr id="7" name="Content Placeholder 6"/>
          <p:cNvSpPr>
            <a:spLocks noGrp="1"/>
          </p:cNvSpPr>
          <p:nvPr>
            <p:ph idx="10"/>
          </p:nvPr>
        </p:nvSpPr>
        <p:spPr/>
        <p:txBody>
          <a:bodyPr/>
          <a:lstStyle/>
          <a:p>
            <a:r>
              <a:rPr lang="en-US" dirty="0"/>
              <a:t>Senior Content Developer, Microsoft LeX</a:t>
            </a:r>
          </a:p>
          <a:p>
            <a:pPr lvl="1"/>
            <a:r>
              <a:rPr lang="en-US" dirty="0"/>
              <a:t>Data &amp; application platform content developer</a:t>
            </a:r>
          </a:p>
          <a:p>
            <a:pPr lvl="1"/>
            <a:endParaRPr lang="en-US" dirty="0"/>
          </a:p>
          <a:p>
            <a:r>
              <a:rPr lang="en-US" dirty="0"/>
              <a:t>Over 20 years of industry experience </a:t>
            </a:r>
          </a:p>
          <a:p>
            <a:pPr lvl="1"/>
            <a:r>
              <a:rPr lang="en-US" dirty="0"/>
              <a:t>Training, documentation, community, program management, </a:t>
            </a:r>
            <a:br>
              <a:rPr lang="en-US" dirty="0"/>
            </a:br>
            <a:r>
              <a:rPr lang="en-US" dirty="0"/>
              <a:t>software development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5791" y="182214"/>
            <a:ext cx="2508155" cy="2508155"/>
          </a:xfrm>
          <a:prstGeom prst="rect">
            <a:avLst/>
          </a:prstGeom>
        </p:spPr>
      </p:pic>
    </p:spTree>
    <p:extLst>
      <p:ext uri="{BB962C8B-B14F-4D97-AF65-F5344CB8AC3E}">
        <p14:creationId xmlns:p14="http://schemas.microsoft.com/office/powerpoint/2010/main" val="3439035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Course Topics</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595105920"/>
              </p:ext>
            </p:extLst>
          </p:nvPr>
        </p:nvGraphicFramePr>
        <p:xfrm>
          <a:off x="379514" y="910037"/>
          <a:ext cx="10765665" cy="5794512"/>
        </p:xfrm>
        <a:graphic>
          <a:graphicData uri="http://schemas.openxmlformats.org/drawingml/2006/table">
            <a:tbl>
              <a:tblPr firstRow="1" bandRow="1">
                <a:tableStyleId>{5C22544A-7EE6-4342-B048-85BDC9FD1C3A}</a:tableStyleId>
              </a:tblPr>
              <a:tblGrid>
                <a:gridCol w="10765665">
                  <a:extLst>
                    <a:ext uri="{9D8B030D-6E8A-4147-A177-3AD203B41FA5}">
                      <a16:colId xmlns="" xmlns:a16="http://schemas.microsoft.com/office/drawing/2014/main" val="1632794655"/>
                    </a:ext>
                  </a:extLst>
                </a:gridCol>
              </a:tblGrid>
              <a:tr h="767632">
                <a:tc>
                  <a:txBody>
                    <a:bodyPr/>
                    <a:lstStyle/>
                    <a:p>
                      <a:r>
                        <a:rPr lang="en-US" sz="3600" dirty="0">
                          <a:latin typeface="Segoe UI Light" panose="020B0502040204020203" pitchFamily="34" charset="0"/>
                          <a:cs typeface="Segoe UI Light" panose="020B0502040204020203" pitchFamily="34" charset="0"/>
                        </a:rPr>
                        <a:t>Orchestrating</a:t>
                      </a:r>
                      <a:r>
                        <a:rPr lang="en-US" sz="3600" baseline="0" dirty="0">
                          <a:latin typeface="Segoe UI Light" panose="020B0502040204020203" pitchFamily="34" charset="0"/>
                          <a:cs typeface="Segoe UI Light" panose="020B0502040204020203" pitchFamily="34" charset="0"/>
                        </a:rPr>
                        <a:t> </a:t>
                      </a:r>
                      <a:r>
                        <a:rPr lang="en-US" sz="3600" dirty="0">
                          <a:latin typeface="Segoe UI Light" panose="020B0502040204020203" pitchFamily="34" charset="0"/>
                          <a:cs typeface="Segoe UI Light" panose="020B0502040204020203" pitchFamily="34" charset="0"/>
                        </a:rPr>
                        <a:t>Data and Services with Azure</a:t>
                      </a:r>
                      <a:r>
                        <a:rPr lang="en-US" sz="3600" baseline="0" dirty="0">
                          <a:latin typeface="Segoe UI Light" panose="020B0502040204020203" pitchFamily="34" charset="0"/>
                          <a:cs typeface="Segoe UI Light" panose="020B0502040204020203" pitchFamily="34" charset="0"/>
                        </a:rPr>
                        <a:t> Data Factory</a:t>
                      </a:r>
                      <a:endParaRPr lang="en-US" sz="36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1789177411"/>
                  </a:ext>
                </a:extLst>
              </a:tr>
              <a:tr h="767632">
                <a:tc>
                  <a:txBody>
                    <a:bodyPr/>
                    <a:lstStyle/>
                    <a:p>
                      <a:r>
                        <a:rPr lang="en-US" sz="2400" dirty="0">
                          <a:latin typeface="Segoe UI Light" panose="020B0502040204020203" pitchFamily="34" charset="0"/>
                          <a:cs typeface="Segoe UI Light" panose="020B0502040204020203" pitchFamily="34" charset="0"/>
                        </a:rPr>
                        <a:t>01 | Data Orchestration</a:t>
                      </a:r>
                      <a:r>
                        <a:rPr lang="en-US" sz="2400" baseline="0" dirty="0">
                          <a:latin typeface="Segoe UI Light" panose="020B0502040204020203" pitchFamily="34" charset="0"/>
                          <a:cs typeface="Segoe UI Light" panose="020B0502040204020203" pitchFamily="34" charset="0"/>
                        </a:rPr>
                        <a:t> Overview</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842815335"/>
                  </a:ext>
                </a:extLst>
              </a:tr>
              <a:tr h="767632">
                <a:tc>
                  <a:txBody>
                    <a:bodyPr/>
                    <a:lstStyle/>
                    <a:p>
                      <a:r>
                        <a:rPr lang="en-US" sz="2400" dirty="0">
                          <a:latin typeface="Segoe UI Light" panose="020B0502040204020203" pitchFamily="34" charset="0"/>
                          <a:cs typeface="Segoe UI Light" panose="020B0502040204020203" pitchFamily="34" charset="0"/>
                        </a:rPr>
                        <a:t>02 | Data Factory</a:t>
                      </a:r>
                      <a:r>
                        <a:rPr lang="en-US" sz="2400" baseline="0" dirty="0">
                          <a:latin typeface="Segoe UI Light" panose="020B0502040204020203" pitchFamily="34" charset="0"/>
                          <a:cs typeface="Segoe UI Light" panose="020B0502040204020203" pitchFamily="34" charset="0"/>
                        </a:rPr>
                        <a:t> Concepts</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21066646"/>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03</a:t>
                      </a:r>
                      <a:r>
                        <a:rPr lang="en-US" sz="2400" baseline="0" dirty="0">
                          <a:latin typeface="Segoe UI Light" panose="020B0502040204020203" pitchFamily="34" charset="0"/>
                          <a:cs typeface="Segoe UI Light" panose="020B0502040204020203" pitchFamily="34" charset="0"/>
                        </a:rPr>
                        <a:t> | Data Factory Operations</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3812060533"/>
                  </a:ext>
                </a:extLst>
              </a:tr>
              <a:tr h="767632">
                <a:tc>
                  <a:txBody>
                    <a:bodyPr/>
                    <a:lstStyle/>
                    <a:p>
                      <a:r>
                        <a:rPr lang="en-US" sz="2400" dirty="0">
                          <a:latin typeface="Segoe UI Light" panose="020B0502040204020203" pitchFamily="34" charset="0"/>
                          <a:cs typeface="Segoe UI Light" panose="020B0502040204020203" pitchFamily="34" charset="0"/>
                        </a:rPr>
                        <a:t>04 | Monitoring</a:t>
                      </a:r>
                      <a:r>
                        <a:rPr lang="en-US" sz="2400" baseline="0" dirty="0">
                          <a:latin typeface="Segoe UI Light" panose="020B0502040204020203" pitchFamily="34" charset="0"/>
                          <a:cs typeface="Segoe UI Light" panose="020B0502040204020203" pitchFamily="34" charset="0"/>
                        </a:rPr>
                        <a:t> and Managing</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 xmlns:a16="http://schemas.microsoft.com/office/drawing/2014/main" val="733235577"/>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05 | Extending Data Factory</a:t>
                      </a:r>
                    </a:p>
                  </a:txBody>
                  <a:tcPr anchor="ctr"/>
                </a:tc>
                <a:extLst>
                  <a:ext uri="{0D108BD9-81ED-4DB2-BD59-A6C34878D82A}">
                    <a16:rowId xmlns="" xmlns:a16="http://schemas.microsoft.com/office/drawing/2014/main" val="2343148695"/>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06 | Data Factory and other services</a:t>
                      </a:r>
                    </a:p>
                  </a:txBody>
                  <a:tcPr anchor="ct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1879655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007233"/>
          </a:solidFill>
          <a:ln>
            <a:noFill/>
          </a:ln>
        </p:spPr>
        <p:txBody>
          <a:bodyPr/>
          <a:lstStyle/>
          <a:p>
            <a:pPr marL="914400" indent="-914400"/>
            <a:r>
              <a:rPr lang="en-US" dirty="0"/>
              <a:t>01 | Data Orchestration Overview</a:t>
            </a:r>
          </a:p>
        </p:txBody>
      </p:sp>
      <p:sp>
        <p:nvSpPr>
          <p:cNvPr id="4" name="Subtitle 3"/>
          <p:cNvSpPr>
            <a:spLocks noGrp="1"/>
          </p:cNvSpPr>
          <p:nvPr>
            <p:ph type="subTitle" idx="1"/>
          </p:nvPr>
        </p:nvSpPr>
        <p:spPr/>
        <p:txBody>
          <a:bodyPr/>
          <a:lstStyle/>
          <a:p>
            <a:r>
              <a:rPr lang="en-US" dirty="0"/>
              <a:t>Sonia Carlson | Principal Program Manager</a:t>
            </a:r>
          </a:p>
          <a:p>
            <a:r>
              <a:rPr lang="en-US" dirty="0"/>
              <a:t>Pete Harris | Senior Content Developer</a:t>
            </a:r>
          </a:p>
        </p:txBody>
      </p:sp>
    </p:spTree>
    <p:extLst>
      <p:ext uri="{BB962C8B-B14F-4D97-AF65-F5344CB8AC3E}">
        <p14:creationId xmlns:p14="http://schemas.microsoft.com/office/powerpoint/2010/main" val="574033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US" dirty="0"/>
              <a:t>Traditional Analytics Platforms</a:t>
            </a:r>
          </a:p>
          <a:p>
            <a:pPr marL="228600" indent="-228600" defTabSz="914400">
              <a:lnSpc>
                <a:spcPct val="90000"/>
              </a:lnSpc>
              <a:spcBef>
                <a:spcPts val="1000"/>
              </a:spcBef>
              <a:defRPr/>
            </a:pPr>
            <a:r>
              <a:rPr lang="en-US" kern="1200" dirty="0"/>
              <a:t> Evolving Approaches to Analytics</a:t>
            </a:r>
            <a:endParaRPr lang="en-US" dirty="0"/>
          </a:p>
          <a:p>
            <a:r>
              <a:rPr lang="en-US" dirty="0"/>
              <a:t>Azure Data Factory Overview</a:t>
            </a:r>
          </a:p>
          <a:p>
            <a:r>
              <a:rPr lang="en-US" dirty="0"/>
              <a:t>Cortana Analytics Suite and Data Factory</a:t>
            </a:r>
          </a:p>
          <a:p>
            <a:r>
              <a:rPr lang="en-US" dirty="0"/>
              <a:t>Why Data Factory?</a:t>
            </a:r>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1589089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137" dirty="0"/>
              <a:t>Traditional Analytics Platforms</a:t>
            </a:r>
            <a:br>
              <a:rPr lang="en-US" sz="3137" dirty="0"/>
            </a:br>
            <a:endParaRPr lang="en-US" sz="3137" dirty="0"/>
          </a:p>
        </p:txBody>
      </p:sp>
      <p:sp>
        <p:nvSpPr>
          <p:cNvPr id="5" name="Rectangle 4"/>
          <p:cNvSpPr/>
          <p:nvPr/>
        </p:nvSpPr>
        <p:spPr bwMode="auto">
          <a:xfrm>
            <a:off x="1" y="1412045"/>
            <a:ext cx="12192000" cy="502315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8" name="Rectangle 97"/>
          <p:cNvSpPr/>
          <p:nvPr/>
        </p:nvSpPr>
        <p:spPr>
          <a:xfrm>
            <a:off x="3410195" y="2372237"/>
            <a:ext cx="897785" cy="39923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ETL Tool</a:t>
            </a:r>
          </a:p>
          <a:p>
            <a:pPr algn="ctr" defTabSz="914049">
              <a:defRPr/>
            </a:pPr>
            <a:r>
              <a:rPr lang="en-US" sz="800" kern="0" dirty="0">
                <a:solidFill>
                  <a:prstClr val="black">
                    <a:lumMod val="50000"/>
                    <a:lumOff val="50000"/>
                  </a:prstClr>
                </a:solidFill>
                <a:latin typeface="Calibri" panose="020F0502020204030204"/>
              </a:rPr>
              <a:t>(SSIS, </a:t>
            </a:r>
            <a:r>
              <a:rPr lang="en-US" sz="800" kern="0" dirty="0" err="1">
                <a:solidFill>
                  <a:prstClr val="black">
                    <a:lumMod val="50000"/>
                    <a:lumOff val="50000"/>
                  </a:prstClr>
                </a:solidFill>
                <a:latin typeface="Calibri" panose="020F0502020204030204"/>
              </a:rPr>
              <a:t>etc</a:t>
            </a:r>
            <a:r>
              <a:rPr lang="en-US" sz="800" kern="0" dirty="0">
                <a:solidFill>
                  <a:prstClr val="black">
                    <a:lumMod val="50000"/>
                    <a:lumOff val="50000"/>
                  </a:prstClr>
                </a:solidFill>
                <a:latin typeface="Calibri" panose="020F0502020204030204"/>
              </a:rPr>
              <a:t>)</a:t>
            </a:r>
          </a:p>
        </p:txBody>
      </p:sp>
      <p:sp>
        <p:nvSpPr>
          <p:cNvPr id="99" name="U-Turn Arrow 98"/>
          <p:cNvSpPr/>
          <p:nvPr/>
        </p:nvSpPr>
        <p:spPr>
          <a:xfrm>
            <a:off x="3710485" y="2005571"/>
            <a:ext cx="334528" cy="366662"/>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100" name="Rectangle 99"/>
          <p:cNvSpPr/>
          <p:nvPr/>
        </p:nvSpPr>
        <p:spPr>
          <a:xfrm>
            <a:off x="5865264" y="2145631"/>
            <a:ext cx="1497131" cy="765106"/>
          </a:xfrm>
          <a:prstGeom prst="rect">
            <a:avLst/>
          </a:prstGeom>
          <a:noFill/>
          <a:ln w="12700" cap="flat" cmpd="sng" algn="ctr">
            <a:noFill/>
            <a:prstDash val="solid"/>
            <a:miter lim="800000"/>
          </a:ln>
          <a:effectLst/>
        </p:spPr>
        <p:txBody>
          <a:bodyPr rtlCol="0" anchor="ctr"/>
          <a:lstStyle/>
          <a:p>
            <a:pPr algn="ctr" defTabSz="914049">
              <a:defRPr/>
            </a:pPr>
            <a:r>
              <a:rPr lang="en-US" b="1" kern="0" dirty="0">
                <a:solidFill>
                  <a:prstClr val="black">
                    <a:lumMod val="50000"/>
                    <a:lumOff val="50000"/>
                  </a:prstClr>
                </a:solidFill>
                <a:latin typeface="Calibri" panose="020F0502020204030204"/>
              </a:rPr>
              <a:t>EDW</a:t>
            </a:r>
          </a:p>
          <a:p>
            <a:pPr algn="ctr" defTabSz="914049">
              <a:defRPr/>
            </a:pPr>
            <a:r>
              <a:rPr lang="en-US" sz="1000" kern="0" dirty="0">
                <a:solidFill>
                  <a:prstClr val="black">
                    <a:lumMod val="50000"/>
                    <a:lumOff val="50000"/>
                  </a:prstClr>
                </a:solidFill>
                <a:latin typeface="Calibri" panose="020F0502020204030204"/>
              </a:rPr>
              <a:t>(SQL </a:t>
            </a:r>
            <a:r>
              <a:rPr lang="en-US" sz="1000" kern="0" dirty="0" err="1">
                <a:solidFill>
                  <a:prstClr val="black">
                    <a:lumMod val="50000"/>
                    <a:lumOff val="50000"/>
                  </a:prstClr>
                </a:solidFill>
                <a:latin typeface="Calibri" panose="020F0502020204030204"/>
              </a:rPr>
              <a:t>Svr</a:t>
            </a:r>
            <a:r>
              <a:rPr lang="en-US" sz="1000" kern="0" dirty="0">
                <a:solidFill>
                  <a:prstClr val="black">
                    <a:lumMod val="50000"/>
                    <a:lumOff val="50000"/>
                  </a:prstClr>
                </a:solidFill>
                <a:latin typeface="Calibri" panose="020F0502020204030204"/>
              </a:rPr>
              <a:t>, Teradata, </a:t>
            </a:r>
            <a:r>
              <a:rPr lang="en-US" sz="1000" kern="0" dirty="0" err="1">
                <a:solidFill>
                  <a:prstClr val="black">
                    <a:lumMod val="50000"/>
                    <a:lumOff val="50000"/>
                  </a:prstClr>
                </a:solidFill>
                <a:latin typeface="Calibri" panose="020F0502020204030204"/>
              </a:rPr>
              <a:t>etc</a:t>
            </a:r>
            <a:r>
              <a:rPr lang="en-US" sz="1000" kern="0" dirty="0">
                <a:solidFill>
                  <a:prstClr val="black">
                    <a:lumMod val="50000"/>
                    <a:lumOff val="50000"/>
                  </a:prstClr>
                </a:solidFill>
                <a:latin typeface="Calibri" panose="020F0502020204030204"/>
              </a:rPr>
              <a:t>)</a:t>
            </a:r>
          </a:p>
        </p:txBody>
      </p:sp>
      <p:cxnSp>
        <p:nvCxnSpPr>
          <p:cNvPr id="101" name="Straight Arrow Connector 100"/>
          <p:cNvCxnSpPr/>
          <p:nvPr/>
        </p:nvCxnSpPr>
        <p:spPr>
          <a:xfrm flipV="1">
            <a:off x="2183712" y="2738063"/>
            <a:ext cx="1226483" cy="604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327499" y="2741077"/>
            <a:ext cx="962825" cy="6055"/>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2552292" y="1767302"/>
            <a:ext cx="706403" cy="305938"/>
          </a:xfrm>
          <a:prstGeom prst="rect">
            <a:avLst/>
          </a:prstGeom>
          <a:noFill/>
        </p:spPr>
        <p:txBody>
          <a:bodyPr wrap="square" rtlCol="0">
            <a:spAutoFit/>
          </a:bodyPr>
          <a:lstStyle/>
          <a:p>
            <a:pPr defTabSz="914049"/>
            <a:r>
              <a:rPr lang="en-US" sz="1400" b="1" dirty="0">
                <a:solidFill>
                  <a:srgbClr val="0070C0"/>
                </a:solidFill>
                <a:latin typeface="Calibri" panose="020F0502020204030204"/>
              </a:rPr>
              <a:t>Extract</a:t>
            </a:r>
          </a:p>
        </p:txBody>
      </p:sp>
      <p:sp>
        <p:nvSpPr>
          <p:cNvPr id="104" name="TextBox 103"/>
          <p:cNvSpPr txBox="1"/>
          <p:nvPr/>
        </p:nvSpPr>
        <p:spPr>
          <a:xfrm>
            <a:off x="2470220" y="2528654"/>
            <a:ext cx="943302" cy="249228"/>
          </a:xfrm>
          <a:prstGeom prst="rect">
            <a:avLst/>
          </a:prstGeom>
          <a:noFill/>
        </p:spPr>
        <p:txBody>
          <a:bodyPr wrap="square" rtlCol="0">
            <a:spAutoFit/>
          </a:bodyPr>
          <a:lstStyle/>
          <a:p>
            <a:pPr defTabSz="914049"/>
            <a:r>
              <a:rPr lang="en-US" sz="1000" dirty="0">
                <a:solidFill>
                  <a:prstClr val="black"/>
                </a:solidFill>
                <a:latin typeface="Calibri" panose="020F0502020204030204"/>
              </a:rPr>
              <a:t>Original Data</a:t>
            </a:r>
          </a:p>
        </p:txBody>
      </p:sp>
      <p:sp>
        <p:nvSpPr>
          <p:cNvPr id="105" name="TextBox 104"/>
          <p:cNvSpPr txBox="1"/>
          <p:nvPr/>
        </p:nvSpPr>
        <p:spPr>
          <a:xfrm>
            <a:off x="4491837" y="1767302"/>
            <a:ext cx="706403" cy="311985"/>
          </a:xfrm>
          <a:prstGeom prst="rect">
            <a:avLst/>
          </a:prstGeom>
          <a:noFill/>
        </p:spPr>
        <p:txBody>
          <a:bodyPr wrap="square" rtlCol="0">
            <a:spAutoFit/>
          </a:bodyPr>
          <a:lstStyle/>
          <a:p>
            <a:pPr defTabSz="914049"/>
            <a:r>
              <a:rPr lang="en-US" sz="1400" b="1" dirty="0">
                <a:solidFill>
                  <a:srgbClr val="0070C0"/>
                </a:solidFill>
                <a:latin typeface="Calibri" panose="020F0502020204030204"/>
              </a:rPr>
              <a:t>Load</a:t>
            </a:r>
          </a:p>
        </p:txBody>
      </p:sp>
      <p:sp>
        <p:nvSpPr>
          <p:cNvPr id="106" name="TextBox 105"/>
          <p:cNvSpPr txBox="1"/>
          <p:nvPr/>
        </p:nvSpPr>
        <p:spPr>
          <a:xfrm>
            <a:off x="4273605" y="2385118"/>
            <a:ext cx="867016" cy="406151"/>
          </a:xfrm>
          <a:prstGeom prst="rect">
            <a:avLst/>
          </a:prstGeom>
          <a:noFill/>
        </p:spPr>
        <p:txBody>
          <a:bodyPr wrap="square" rtlCol="0">
            <a:spAutoFit/>
          </a:bodyPr>
          <a:lstStyle/>
          <a:p>
            <a:pPr defTabSz="914049"/>
            <a:r>
              <a:rPr lang="en-US" sz="1000" dirty="0">
                <a:solidFill>
                  <a:prstClr val="black"/>
                </a:solidFill>
                <a:latin typeface="Calibri" panose="020F0502020204030204"/>
              </a:rPr>
              <a:t>Transformed Data</a:t>
            </a:r>
          </a:p>
        </p:txBody>
      </p:sp>
      <p:sp>
        <p:nvSpPr>
          <p:cNvPr id="107" name="TextBox 106"/>
          <p:cNvSpPr txBox="1"/>
          <p:nvPr/>
        </p:nvSpPr>
        <p:spPr>
          <a:xfrm>
            <a:off x="3463090" y="1767303"/>
            <a:ext cx="941150" cy="305938"/>
          </a:xfrm>
          <a:prstGeom prst="rect">
            <a:avLst/>
          </a:prstGeom>
          <a:noFill/>
        </p:spPr>
        <p:txBody>
          <a:bodyPr wrap="square" rtlCol="0">
            <a:spAutoFit/>
          </a:bodyPr>
          <a:lstStyle/>
          <a:p>
            <a:pPr defTabSz="914049"/>
            <a:r>
              <a:rPr lang="en-US" sz="1400" b="1" dirty="0">
                <a:solidFill>
                  <a:srgbClr val="0070C0"/>
                </a:solidFill>
                <a:latin typeface="Calibri" panose="020F0502020204030204"/>
              </a:rPr>
              <a:t>Transform</a:t>
            </a:r>
          </a:p>
        </p:txBody>
      </p:sp>
      <p:sp>
        <p:nvSpPr>
          <p:cNvPr id="108" name="TextBox 107"/>
          <p:cNvSpPr txBox="1"/>
          <p:nvPr/>
        </p:nvSpPr>
        <p:spPr>
          <a:xfrm>
            <a:off x="1446603" y="2304089"/>
            <a:ext cx="308810" cy="124650"/>
          </a:xfrm>
          <a:prstGeom prst="rect">
            <a:avLst/>
          </a:prstGeom>
          <a:noFill/>
        </p:spPr>
        <p:txBody>
          <a:bodyPr wrap="square" lIns="0" tIns="0" rIns="0" bIns="0" rtlCol="0">
            <a:sp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OLTP</a:t>
            </a:r>
          </a:p>
        </p:txBody>
      </p:sp>
      <p:sp>
        <p:nvSpPr>
          <p:cNvPr id="109" name="Freeform 108"/>
          <p:cNvSpPr/>
          <p:nvPr/>
        </p:nvSpPr>
        <p:spPr>
          <a:xfrm>
            <a:off x="1484776" y="206341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0" name="Oval 109"/>
          <p:cNvSpPr/>
          <p:nvPr/>
        </p:nvSpPr>
        <p:spPr>
          <a:xfrm>
            <a:off x="1499466" y="207280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1" name="TextBox 110"/>
          <p:cNvSpPr txBox="1"/>
          <p:nvPr/>
        </p:nvSpPr>
        <p:spPr>
          <a:xfrm>
            <a:off x="1481087" y="2718989"/>
            <a:ext cx="225958" cy="124650"/>
          </a:xfrm>
          <a:prstGeom prst="rect">
            <a:avLst/>
          </a:prstGeom>
          <a:noFill/>
        </p:spPr>
        <p:txBody>
          <a:bodyPr wrap="square" lIns="0" tIns="0" rIns="0" bIns="0" rtlCol="0">
            <a:sp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ERP</a:t>
            </a:r>
          </a:p>
        </p:txBody>
      </p:sp>
      <p:sp>
        <p:nvSpPr>
          <p:cNvPr id="112" name="Freeform 111"/>
          <p:cNvSpPr/>
          <p:nvPr/>
        </p:nvSpPr>
        <p:spPr>
          <a:xfrm>
            <a:off x="1484776" y="247831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3" name="Oval 112"/>
          <p:cNvSpPr/>
          <p:nvPr/>
        </p:nvSpPr>
        <p:spPr>
          <a:xfrm>
            <a:off x="1499466" y="2487709"/>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4" name="TextBox 113"/>
          <p:cNvSpPr txBox="1"/>
          <p:nvPr/>
        </p:nvSpPr>
        <p:spPr>
          <a:xfrm>
            <a:off x="1828845" y="2712421"/>
            <a:ext cx="230958" cy="90639"/>
          </a:xfrm>
          <a:prstGeom prst="rect">
            <a:avLst/>
          </a:prstGeom>
          <a:noFill/>
        </p:spPr>
        <p:txBody>
          <a:bodyPr wrap="square" lIns="0" tIns="0" rIns="0" bIns="0" rtlCol="0">
            <a:no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LOB</a:t>
            </a:r>
          </a:p>
        </p:txBody>
      </p:sp>
      <p:sp>
        <p:nvSpPr>
          <p:cNvPr id="115" name="Freeform 114"/>
          <p:cNvSpPr/>
          <p:nvPr/>
        </p:nvSpPr>
        <p:spPr>
          <a:xfrm>
            <a:off x="1824407" y="2471750"/>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6" name="Oval 115"/>
          <p:cNvSpPr/>
          <p:nvPr/>
        </p:nvSpPr>
        <p:spPr>
          <a:xfrm>
            <a:off x="1839097" y="24811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117" name="Straight Arrow Connector 116"/>
          <p:cNvCxnSpPr/>
          <p:nvPr/>
        </p:nvCxnSpPr>
        <p:spPr>
          <a:xfrm>
            <a:off x="8089186" y="2735635"/>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16637" y="2002306"/>
            <a:ext cx="281302" cy="171323"/>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2196549"/>
            <a:ext cx="281302" cy="171323"/>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2402048"/>
            <a:ext cx="281302" cy="171323"/>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56" y="2002307"/>
            <a:ext cx="281302" cy="171323"/>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1998564"/>
            <a:ext cx="281302" cy="171323"/>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03691" y="1790733"/>
            <a:ext cx="281302" cy="171323"/>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09" y="1787671"/>
            <a:ext cx="281302" cy="171323"/>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353339"/>
            <a:ext cx="281302" cy="219311"/>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070283"/>
            <a:ext cx="281302" cy="219311"/>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070763"/>
            <a:ext cx="281302" cy="219311"/>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1788151"/>
            <a:ext cx="281302" cy="219311"/>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1787672"/>
            <a:ext cx="281302" cy="219311"/>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355524"/>
            <a:ext cx="281302" cy="206558"/>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1790732"/>
            <a:ext cx="281302" cy="171323"/>
          </a:xfrm>
          <a:prstGeom prst="rect">
            <a:avLst/>
          </a:prstGeom>
          <a:ln w="6350">
            <a:solidFill>
              <a:sysClr val="windowText" lastClr="000000">
                <a:lumMod val="50000"/>
                <a:lumOff val="50000"/>
              </a:sysClr>
            </a:solidFill>
          </a:ln>
        </p:spPr>
      </p:pic>
      <p:sp>
        <p:nvSpPr>
          <p:cNvPr id="136" name="TextBox 135"/>
          <p:cNvSpPr txBox="1"/>
          <p:nvPr/>
        </p:nvSpPr>
        <p:spPr>
          <a:xfrm>
            <a:off x="1812698" y="2308020"/>
            <a:ext cx="230958" cy="90639"/>
          </a:xfrm>
          <a:prstGeom prst="rect">
            <a:avLst/>
          </a:prstGeom>
          <a:noFill/>
        </p:spPr>
        <p:txBody>
          <a:bodyPr wrap="square" lIns="0" tIns="0" rIns="0" bIns="0" rtlCol="0">
            <a:noAutofit/>
          </a:bodyPr>
          <a:lstStyle/>
          <a:p>
            <a:pPr defTabSz="913963">
              <a:lnSpc>
                <a:spcPct val="90000"/>
              </a:lnSpc>
            </a:pPr>
            <a:r>
              <a:rPr lang="en-US" sz="900" dirty="0">
                <a:ln>
                  <a:solidFill>
                    <a:srgbClr val="FFFFFF">
                      <a:alpha val="0"/>
                    </a:srgbClr>
                  </a:solidFill>
                </a:ln>
                <a:solidFill>
                  <a:prstClr val="black">
                    <a:lumMod val="50000"/>
                    <a:lumOff val="50000"/>
                  </a:prstClr>
                </a:solidFill>
                <a:latin typeface="Calibri" panose="020F0502020204030204"/>
              </a:rPr>
              <a:t>…</a:t>
            </a:r>
          </a:p>
        </p:txBody>
      </p:sp>
      <p:sp>
        <p:nvSpPr>
          <p:cNvPr id="137" name="Oval 136"/>
          <p:cNvSpPr/>
          <p:nvPr/>
        </p:nvSpPr>
        <p:spPr>
          <a:xfrm>
            <a:off x="1822950" y="20767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1518" y="2074067"/>
            <a:ext cx="239229" cy="2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2155561" y="2239795"/>
            <a:ext cx="378674" cy="510547"/>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2192608" y="2508708"/>
            <a:ext cx="327525" cy="226929"/>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9669847" y="2376782"/>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BI Tools</a:t>
            </a:r>
            <a:endParaRPr lang="en-US" sz="800" kern="0" dirty="0">
              <a:solidFill>
                <a:prstClr val="black">
                  <a:lumMod val="50000"/>
                  <a:lumOff val="50000"/>
                </a:prstClr>
              </a:solidFill>
              <a:latin typeface="Calibri" panose="020F0502020204030204"/>
            </a:endParaRPr>
          </a:p>
        </p:txBody>
      </p:sp>
      <p:sp>
        <p:nvSpPr>
          <p:cNvPr id="251" name="Rectangle 250"/>
          <p:cNvSpPr/>
          <p:nvPr/>
        </p:nvSpPr>
        <p:spPr>
          <a:xfrm>
            <a:off x="9669847" y="2806761"/>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Marts</a:t>
            </a:r>
            <a:endParaRPr lang="en-US" sz="800" kern="0" dirty="0">
              <a:solidFill>
                <a:prstClr val="black">
                  <a:lumMod val="50000"/>
                  <a:lumOff val="50000"/>
                </a:prstClr>
              </a:solidFill>
              <a:latin typeface="Calibri" panose="020F0502020204030204"/>
            </a:endParaRPr>
          </a:p>
        </p:txBody>
      </p:sp>
      <p:sp>
        <p:nvSpPr>
          <p:cNvPr id="252" name="Rectangle 251"/>
          <p:cNvSpPr/>
          <p:nvPr/>
        </p:nvSpPr>
        <p:spPr>
          <a:xfrm>
            <a:off x="9669847" y="3254975"/>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Lake(s)</a:t>
            </a:r>
            <a:endParaRPr lang="en-US" sz="800" kern="0" dirty="0">
              <a:solidFill>
                <a:prstClr val="black">
                  <a:lumMod val="50000"/>
                  <a:lumOff val="50000"/>
                </a:prstClr>
              </a:solidFill>
              <a:latin typeface="Calibri" panose="020F0502020204030204"/>
            </a:endParaRPr>
          </a:p>
        </p:txBody>
      </p:sp>
      <p:sp>
        <p:nvSpPr>
          <p:cNvPr id="253" name="Freeform 252"/>
          <p:cNvSpPr/>
          <p:nvPr/>
        </p:nvSpPr>
        <p:spPr>
          <a:xfrm>
            <a:off x="10725930" y="3287918"/>
            <a:ext cx="225705" cy="369273"/>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10795797" y="3365980"/>
            <a:ext cx="140651" cy="85662"/>
          </a:xfrm>
          <a:prstGeom prst="rect">
            <a:avLst/>
          </a:prstGeom>
          <a:ln w="6350">
            <a:solidFill>
              <a:sysClr val="windowText" lastClr="000000">
                <a:lumMod val="50000"/>
                <a:lumOff val="50000"/>
              </a:sysClr>
            </a:solidFill>
          </a:ln>
        </p:spPr>
      </p:pic>
      <p:sp>
        <p:nvSpPr>
          <p:cNvPr id="255" name="Oval 254"/>
          <p:cNvSpPr/>
          <p:nvPr/>
        </p:nvSpPr>
        <p:spPr>
          <a:xfrm>
            <a:off x="10800262" y="3510828"/>
            <a:ext cx="45706" cy="5849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56" name="Freeform 255"/>
          <p:cNvSpPr/>
          <p:nvPr/>
        </p:nvSpPr>
        <p:spPr>
          <a:xfrm>
            <a:off x="10757367" y="286619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7" name="Oval 256"/>
          <p:cNvSpPr/>
          <p:nvPr/>
        </p:nvSpPr>
        <p:spPr>
          <a:xfrm>
            <a:off x="10772057" y="287558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86" name="Rectangle 285"/>
          <p:cNvSpPr/>
          <p:nvPr/>
        </p:nvSpPr>
        <p:spPr>
          <a:xfrm>
            <a:off x="9669847" y="3729228"/>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Dashboards</a:t>
            </a:r>
            <a:endParaRPr lang="en-US" sz="800" kern="0" dirty="0">
              <a:solidFill>
                <a:prstClr val="black">
                  <a:lumMod val="50000"/>
                  <a:lumOff val="50000"/>
                </a:prstClr>
              </a:solidFill>
              <a:latin typeface="Calibri" panose="020F0502020204030204"/>
            </a:endParaRPr>
          </a:p>
        </p:txBody>
      </p:sp>
      <p:sp>
        <p:nvSpPr>
          <p:cNvPr id="287" name="Rectangle 286"/>
          <p:cNvSpPr/>
          <p:nvPr/>
        </p:nvSpPr>
        <p:spPr>
          <a:xfrm>
            <a:off x="9662100" y="4167109"/>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Apps</a:t>
            </a:r>
            <a:endParaRPr lang="en-US" sz="800" kern="0" dirty="0">
              <a:solidFill>
                <a:prstClr val="black">
                  <a:lumMod val="50000"/>
                  <a:lumOff val="50000"/>
                </a:prstClr>
              </a:solidFill>
              <a:latin typeface="Calibri" panose="020F0502020204030204"/>
            </a:endParaRPr>
          </a:p>
        </p:txBody>
      </p:sp>
    </p:spTree>
    <p:extLst>
      <p:ext uri="{BB962C8B-B14F-4D97-AF65-F5344CB8AC3E}">
        <p14:creationId xmlns:p14="http://schemas.microsoft.com/office/powerpoint/2010/main" val="20372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371512"/>
            <a:ext cx="12192000" cy="502315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8" name="Rectangle 97"/>
          <p:cNvSpPr/>
          <p:nvPr/>
        </p:nvSpPr>
        <p:spPr>
          <a:xfrm>
            <a:off x="3410195" y="2372237"/>
            <a:ext cx="897785" cy="39923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ETL Tool</a:t>
            </a:r>
          </a:p>
          <a:p>
            <a:pPr algn="ctr" defTabSz="914049">
              <a:defRPr/>
            </a:pPr>
            <a:r>
              <a:rPr lang="en-US" sz="800" kern="0" dirty="0">
                <a:solidFill>
                  <a:prstClr val="black">
                    <a:lumMod val="50000"/>
                    <a:lumOff val="50000"/>
                  </a:prstClr>
                </a:solidFill>
                <a:latin typeface="Calibri" panose="020F0502020204030204"/>
              </a:rPr>
              <a:t>(SSIS, </a:t>
            </a:r>
            <a:r>
              <a:rPr lang="en-US" sz="800" kern="0" dirty="0" err="1">
                <a:solidFill>
                  <a:prstClr val="black">
                    <a:lumMod val="50000"/>
                    <a:lumOff val="50000"/>
                  </a:prstClr>
                </a:solidFill>
                <a:latin typeface="Calibri" panose="020F0502020204030204"/>
              </a:rPr>
              <a:t>etc</a:t>
            </a:r>
            <a:r>
              <a:rPr lang="en-US" sz="800" kern="0" dirty="0">
                <a:solidFill>
                  <a:prstClr val="black">
                    <a:lumMod val="50000"/>
                    <a:lumOff val="50000"/>
                  </a:prstClr>
                </a:solidFill>
                <a:latin typeface="Calibri" panose="020F0502020204030204"/>
              </a:rPr>
              <a:t>)</a:t>
            </a:r>
          </a:p>
        </p:txBody>
      </p:sp>
      <p:sp>
        <p:nvSpPr>
          <p:cNvPr id="99" name="U-Turn Arrow 98"/>
          <p:cNvSpPr/>
          <p:nvPr/>
        </p:nvSpPr>
        <p:spPr>
          <a:xfrm>
            <a:off x="3710485" y="2005571"/>
            <a:ext cx="334528" cy="366662"/>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100" name="Rectangle 99"/>
          <p:cNvSpPr/>
          <p:nvPr/>
        </p:nvSpPr>
        <p:spPr>
          <a:xfrm>
            <a:off x="5865264" y="2145631"/>
            <a:ext cx="1497131" cy="765106"/>
          </a:xfrm>
          <a:prstGeom prst="rect">
            <a:avLst/>
          </a:prstGeom>
          <a:noFill/>
          <a:ln w="12700" cap="flat" cmpd="sng" algn="ctr">
            <a:noFill/>
            <a:prstDash val="solid"/>
            <a:miter lim="800000"/>
          </a:ln>
          <a:effectLst/>
        </p:spPr>
        <p:txBody>
          <a:bodyPr rtlCol="0" anchor="ctr"/>
          <a:lstStyle/>
          <a:p>
            <a:pPr algn="ctr" defTabSz="914049">
              <a:defRPr/>
            </a:pPr>
            <a:r>
              <a:rPr lang="en-US" b="1" kern="0" dirty="0">
                <a:solidFill>
                  <a:prstClr val="black">
                    <a:lumMod val="50000"/>
                    <a:lumOff val="50000"/>
                  </a:prstClr>
                </a:solidFill>
                <a:latin typeface="Calibri" panose="020F0502020204030204"/>
              </a:rPr>
              <a:t>EDW</a:t>
            </a:r>
          </a:p>
          <a:p>
            <a:pPr algn="ctr" defTabSz="914049">
              <a:defRPr/>
            </a:pPr>
            <a:r>
              <a:rPr lang="en-US" sz="1000" kern="0" dirty="0">
                <a:solidFill>
                  <a:prstClr val="black">
                    <a:lumMod val="50000"/>
                    <a:lumOff val="50000"/>
                  </a:prstClr>
                </a:solidFill>
                <a:latin typeface="Calibri" panose="020F0502020204030204"/>
              </a:rPr>
              <a:t>(SQL </a:t>
            </a:r>
            <a:r>
              <a:rPr lang="en-US" sz="1000" kern="0" dirty="0" err="1">
                <a:solidFill>
                  <a:prstClr val="black">
                    <a:lumMod val="50000"/>
                    <a:lumOff val="50000"/>
                  </a:prstClr>
                </a:solidFill>
                <a:latin typeface="Calibri" panose="020F0502020204030204"/>
              </a:rPr>
              <a:t>Svr</a:t>
            </a:r>
            <a:r>
              <a:rPr lang="en-US" sz="1000" kern="0" dirty="0">
                <a:solidFill>
                  <a:prstClr val="black">
                    <a:lumMod val="50000"/>
                    <a:lumOff val="50000"/>
                  </a:prstClr>
                </a:solidFill>
                <a:latin typeface="Calibri" panose="020F0502020204030204"/>
              </a:rPr>
              <a:t>, Teradata, </a:t>
            </a:r>
            <a:r>
              <a:rPr lang="en-US" sz="1000" kern="0" dirty="0" err="1">
                <a:solidFill>
                  <a:prstClr val="black">
                    <a:lumMod val="50000"/>
                    <a:lumOff val="50000"/>
                  </a:prstClr>
                </a:solidFill>
                <a:latin typeface="Calibri" panose="020F0502020204030204"/>
              </a:rPr>
              <a:t>etc</a:t>
            </a:r>
            <a:r>
              <a:rPr lang="en-US" sz="1000" kern="0" dirty="0">
                <a:solidFill>
                  <a:prstClr val="black">
                    <a:lumMod val="50000"/>
                    <a:lumOff val="50000"/>
                  </a:prstClr>
                </a:solidFill>
                <a:latin typeface="Calibri" panose="020F0502020204030204"/>
              </a:rPr>
              <a:t>)</a:t>
            </a:r>
          </a:p>
        </p:txBody>
      </p:sp>
      <p:cxnSp>
        <p:nvCxnSpPr>
          <p:cNvPr id="101" name="Straight Arrow Connector 100"/>
          <p:cNvCxnSpPr/>
          <p:nvPr/>
        </p:nvCxnSpPr>
        <p:spPr>
          <a:xfrm flipV="1">
            <a:off x="2183712" y="2738063"/>
            <a:ext cx="1226483" cy="604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327499" y="2741077"/>
            <a:ext cx="962825" cy="6055"/>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2552292" y="1767302"/>
            <a:ext cx="70640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Extract</a:t>
            </a:r>
          </a:p>
        </p:txBody>
      </p:sp>
      <p:sp>
        <p:nvSpPr>
          <p:cNvPr id="104" name="TextBox 103"/>
          <p:cNvSpPr txBox="1"/>
          <p:nvPr/>
        </p:nvSpPr>
        <p:spPr>
          <a:xfrm>
            <a:off x="2470220" y="2528654"/>
            <a:ext cx="943302"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105" name="TextBox 104"/>
          <p:cNvSpPr txBox="1"/>
          <p:nvPr/>
        </p:nvSpPr>
        <p:spPr>
          <a:xfrm>
            <a:off x="4491837" y="1767302"/>
            <a:ext cx="706403" cy="311985"/>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Load</a:t>
            </a:r>
          </a:p>
        </p:txBody>
      </p:sp>
      <p:sp>
        <p:nvSpPr>
          <p:cNvPr id="106" name="TextBox 105"/>
          <p:cNvSpPr txBox="1"/>
          <p:nvPr/>
        </p:nvSpPr>
        <p:spPr>
          <a:xfrm>
            <a:off x="4273605" y="2385118"/>
            <a:ext cx="867016" cy="406151"/>
          </a:xfrm>
          <a:prstGeom prst="rect">
            <a:avLst/>
          </a:prstGeom>
          <a:noFill/>
        </p:spPr>
        <p:txBody>
          <a:bodyPr wrap="square" rtlCol="0">
            <a:spAutoFit/>
          </a:bodyPr>
          <a:lstStyle/>
          <a:p>
            <a:pPr defTabSz="914049"/>
            <a:r>
              <a:rPr lang="en-US" sz="1000" kern="0" dirty="0">
                <a:solidFill>
                  <a:prstClr val="black"/>
                </a:solidFill>
                <a:latin typeface="Calibri" panose="020F0502020204030204"/>
              </a:rPr>
              <a:t>Transformed Data</a:t>
            </a:r>
          </a:p>
        </p:txBody>
      </p:sp>
      <p:sp>
        <p:nvSpPr>
          <p:cNvPr id="107" name="TextBox 106"/>
          <p:cNvSpPr txBox="1"/>
          <p:nvPr/>
        </p:nvSpPr>
        <p:spPr>
          <a:xfrm>
            <a:off x="3463090" y="1767303"/>
            <a:ext cx="941150" cy="523220"/>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Transform</a:t>
            </a:r>
          </a:p>
        </p:txBody>
      </p:sp>
      <p:sp>
        <p:nvSpPr>
          <p:cNvPr id="108" name="TextBox 107"/>
          <p:cNvSpPr txBox="1"/>
          <p:nvPr/>
        </p:nvSpPr>
        <p:spPr>
          <a:xfrm>
            <a:off x="1446603" y="2304089"/>
            <a:ext cx="308810"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OLTP</a:t>
            </a:r>
          </a:p>
        </p:txBody>
      </p:sp>
      <p:sp>
        <p:nvSpPr>
          <p:cNvPr id="109" name="Freeform 108"/>
          <p:cNvSpPr/>
          <p:nvPr/>
        </p:nvSpPr>
        <p:spPr>
          <a:xfrm>
            <a:off x="1484776" y="206341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0" name="Oval 109"/>
          <p:cNvSpPr/>
          <p:nvPr/>
        </p:nvSpPr>
        <p:spPr>
          <a:xfrm>
            <a:off x="1499466" y="207280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1" name="TextBox 110"/>
          <p:cNvSpPr txBox="1"/>
          <p:nvPr/>
        </p:nvSpPr>
        <p:spPr>
          <a:xfrm>
            <a:off x="1481087" y="2718989"/>
            <a:ext cx="225958"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ERP</a:t>
            </a:r>
          </a:p>
        </p:txBody>
      </p:sp>
      <p:sp>
        <p:nvSpPr>
          <p:cNvPr id="112" name="Freeform 111"/>
          <p:cNvSpPr/>
          <p:nvPr/>
        </p:nvSpPr>
        <p:spPr>
          <a:xfrm>
            <a:off x="1484776" y="247831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3" name="Oval 112"/>
          <p:cNvSpPr/>
          <p:nvPr/>
        </p:nvSpPr>
        <p:spPr>
          <a:xfrm>
            <a:off x="1499466" y="2487709"/>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4" name="TextBox 113"/>
          <p:cNvSpPr txBox="1"/>
          <p:nvPr/>
        </p:nvSpPr>
        <p:spPr>
          <a:xfrm>
            <a:off x="1828845" y="2712421"/>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LOB</a:t>
            </a:r>
          </a:p>
        </p:txBody>
      </p:sp>
      <p:sp>
        <p:nvSpPr>
          <p:cNvPr id="115" name="Freeform 114"/>
          <p:cNvSpPr/>
          <p:nvPr/>
        </p:nvSpPr>
        <p:spPr>
          <a:xfrm>
            <a:off x="1824407" y="2471750"/>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6" name="Oval 115"/>
          <p:cNvSpPr/>
          <p:nvPr/>
        </p:nvSpPr>
        <p:spPr>
          <a:xfrm>
            <a:off x="1839097" y="24811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117" name="Straight Arrow Connector 116"/>
          <p:cNvCxnSpPr/>
          <p:nvPr/>
        </p:nvCxnSpPr>
        <p:spPr>
          <a:xfrm>
            <a:off x="8089186" y="2735635"/>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16637" y="2002306"/>
            <a:ext cx="281302" cy="171323"/>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2196549"/>
            <a:ext cx="281302" cy="171323"/>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2402048"/>
            <a:ext cx="281302" cy="171323"/>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56" y="2002307"/>
            <a:ext cx="281302" cy="171323"/>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1998564"/>
            <a:ext cx="281302" cy="171323"/>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03691" y="1790733"/>
            <a:ext cx="281302" cy="171323"/>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09" y="1787671"/>
            <a:ext cx="281302" cy="171323"/>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353339"/>
            <a:ext cx="281302" cy="219311"/>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070283"/>
            <a:ext cx="281302" cy="219311"/>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070763"/>
            <a:ext cx="281302" cy="219311"/>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1788151"/>
            <a:ext cx="281302" cy="219311"/>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1787672"/>
            <a:ext cx="281302" cy="219311"/>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355524"/>
            <a:ext cx="281302" cy="206558"/>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1790732"/>
            <a:ext cx="281302" cy="171323"/>
          </a:xfrm>
          <a:prstGeom prst="rect">
            <a:avLst/>
          </a:prstGeom>
          <a:ln w="6350">
            <a:solidFill>
              <a:sysClr val="windowText" lastClr="000000">
                <a:lumMod val="50000"/>
                <a:lumOff val="50000"/>
              </a:sysClr>
            </a:solidFill>
          </a:ln>
        </p:spPr>
      </p:pic>
      <p:sp>
        <p:nvSpPr>
          <p:cNvPr id="136" name="TextBox 135"/>
          <p:cNvSpPr txBox="1"/>
          <p:nvPr/>
        </p:nvSpPr>
        <p:spPr>
          <a:xfrm>
            <a:off x="1812698" y="2308020"/>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a:t>
            </a:r>
          </a:p>
        </p:txBody>
      </p:sp>
      <p:sp>
        <p:nvSpPr>
          <p:cNvPr id="137" name="Oval 136"/>
          <p:cNvSpPr/>
          <p:nvPr/>
        </p:nvSpPr>
        <p:spPr>
          <a:xfrm>
            <a:off x="1822950" y="20767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1518" y="2074067"/>
            <a:ext cx="239229" cy="2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2155561" y="2239795"/>
            <a:ext cx="378674" cy="510547"/>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2192608" y="2508708"/>
            <a:ext cx="327525" cy="226929"/>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8155431" y="3942294"/>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9669847" y="2376782"/>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BI Tools</a:t>
            </a:r>
            <a:endParaRPr lang="en-US" sz="800" kern="0" dirty="0">
              <a:solidFill>
                <a:prstClr val="black">
                  <a:lumMod val="50000"/>
                  <a:lumOff val="50000"/>
                </a:prstClr>
              </a:solidFill>
              <a:latin typeface="Calibri" panose="020F0502020204030204"/>
            </a:endParaRPr>
          </a:p>
        </p:txBody>
      </p:sp>
      <p:sp>
        <p:nvSpPr>
          <p:cNvPr id="193" name="TextBox 192"/>
          <p:cNvSpPr txBox="1"/>
          <p:nvPr/>
        </p:nvSpPr>
        <p:spPr>
          <a:xfrm>
            <a:off x="1297463" y="4211923"/>
            <a:ext cx="359967"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Devices</a:t>
            </a:r>
          </a:p>
        </p:txBody>
      </p:sp>
      <p:sp>
        <p:nvSpPr>
          <p:cNvPr id="194" name="TextBox 193"/>
          <p:cNvSpPr txBox="1"/>
          <p:nvPr/>
        </p:nvSpPr>
        <p:spPr>
          <a:xfrm>
            <a:off x="2000854" y="4913700"/>
            <a:ext cx="230233"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Web</a:t>
            </a:r>
          </a:p>
        </p:txBody>
      </p:sp>
      <p:sp>
        <p:nvSpPr>
          <p:cNvPr id="195" name="TextBox 194"/>
          <p:cNvSpPr txBox="1"/>
          <p:nvPr/>
        </p:nvSpPr>
        <p:spPr>
          <a:xfrm>
            <a:off x="1924521" y="4444640"/>
            <a:ext cx="376927"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Sensors</a:t>
            </a:r>
          </a:p>
        </p:txBody>
      </p:sp>
      <p:sp>
        <p:nvSpPr>
          <p:cNvPr id="196" name="TextBox 195"/>
          <p:cNvSpPr txBox="1"/>
          <p:nvPr/>
        </p:nvSpPr>
        <p:spPr>
          <a:xfrm>
            <a:off x="1962890" y="4047777"/>
            <a:ext cx="271530"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Social</a:t>
            </a:r>
          </a:p>
        </p:txBody>
      </p:sp>
      <p:grpSp>
        <p:nvGrpSpPr>
          <p:cNvPr id="197" name="Group 196"/>
          <p:cNvGrpSpPr/>
          <p:nvPr/>
        </p:nvGrpSpPr>
        <p:grpSpPr>
          <a:xfrm>
            <a:off x="1355646" y="3989755"/>
            <a:ext cx="263448" cy="208772"/>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89617" tIns="44808" rIns="89617" bIns="44808" numCol="1" anchor="t" anchorCtr="0" compatLnSpc="1">
              <a:prstTxWarp prst="textNoShape">
                <a:avLst/>
              </a:prstTxWarp>
            </a:bodyPr>
            <a:lstStyle/>
            <a:p>
              <a:pPr defTabSz="913963">
                <a:defRPr/>
              </a:pPr>
              <a:endParaRPr lang="en-US" kern="0">
                <a:solidFill>
                  <a:srgbClr val="000000"/>
                </a:solidFill>
                <a:latin typeface="Calibri" panose="020F0502020204030204"/>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dirty="0">
                  <a:solidFill>
                    <a:srgbClr val="000000">
                      <a:lumMod val="50000"/>
                    </a:srgbClr>
                  </a:solidFill>
                  <a:latin typeface="Segoe Light" pitchFamily="34"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89613" tIns="44807" rIns="89613" bIns="44807" numCol="1" anchor="t" anchorCtr="0" compatLnSpc="1">
                <a:prstTxWarp prst="textNoShape">
                  <a:avLst/>
                </a:prstTxWarp>
              </a:bodyPr>
              <a:lstStyle/>
              <a:p>
                <a:pPr defTabSz="895830">
                  <a:defRPr/>
                </a:pPr>
                <a:endParaRPr lang="en-US" sz="1667" kern="0" dirty="0">
                  <a:solidFill>
                    <a:srgbClr val="000000"/>
                  </a:solidFill>
                  <a:latin typeface="Calibri" panose="020F0502020204030204"/>
                </a:endParaRPr>
              </a:p>
            </p:txBody>
          </p:sp>
        </p:grpSp>
      </p:grpSp>
      <p:sp>
        <p:nvSpPr>
          <p:cNvPr id="202" name="Freeform 30"/>
          <p:cNvSpPr>
            <a:spLocks noChangeAspect="1" noEditPoints="1"/>
          </p:cNvSpPr>
          <p:nvPr/>
        </p:nvSpPr>
        <p:spPr bwMode="auto">
          <a:xfrm>
            <a:off x="2019389" y="4683532"/>
            <a:ext cx="142883" cy="220493"/>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nvGrpSpPr>
          <p:cNvPr id="203" name="Group 202"/>
          <p:cNvGrpSpPr/>
          <p:nvPr/>
        </p:nvGrpSpPr>
        <p:grpSpPr>
          <a:xfrm>
            <a:off x="1962891" y="4263696"/>
            <a:ext cx="270032" cy="159531"/>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sp>
        <p:nvSpPr>
          <p:cNvPr id="208" name="Freeform 13"/>
          <p:cNvSpPr>
            <a:spLocks noChangeAspect="1" noEditPoints="1"/>
          </p:cNvSpPr>
          <p:nvPr/>
        </p:nvSpPr>
        <p:spPr bwMode="black">
          <a:xfrm>
            <a:off x="2016924" y="3851088"/>
            <a:ext cx="163462" cy="18241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a:solidFill>
                <a:srgbClr val="000000">
                  <a:lumMod val="50000"/>
                </a:srgbClr>
              </a:solidFill>
              <a:latin typeface="Segoe Light" pitchFamily="34" charset="0"/>
            </a:endParaRPr>
          </a:p>
        </p:txBody>
      </p:sp>
      <p:sp>
        <p:nvSpPr>
          <p:cNvPr id="209" name="TextBox 208"/>
          <p:cNvSpPr txBox="1"/>
          <p:nvPr/>
        </p:nvSpPr>
        <p:spPr>
          <a:xfrm>
            <a:off x="3630997" y="4162193"/>
            <a:ext cx="95194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Ingest (EL)</a:t>
            </a:r>
          </a:p>
        </p:txBody>
      </p:sp>
      <p:sp>
        <p:nvSpPr>
          <p:cNvPr id="210" name="TextBox 209"/>
          <p:cNvSpPr txBox="1"/>
          <p:nvPr/>
        </p:nvSpPr>
        <p:spPr>
          <a:xfrm>
            <a:off x="3673577" y="4461433"/>
            <a:ext cx="934873"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211" name="Rectangle 210"/>
          <p:cNvSpPr/>
          <p:nvPr/>
        </p:nvSpPr>
        <p:spPr>
          <a:xfrm>
            <a:off x="6003119" y="4201957"/>
            <a:ext cx="1142094" cy="765106"/>
          </a:xfrm>
          <a:prstGeom prst="rect">
            <a:avLst/>
          </a:prstGeom>
          <a:noFill/>
          <a:ln w="12700" cap="flat" cmpd="sng" algn="ctr">
            <a:noFill/>
            <a:prstDash val="solid"/>
            <a:miter lim="800000"/>
          </a:ln>
          <a:effectLst/>
        </p:spPr>
        <p:txBody>
          <a:bodyPr rtlCol="0" anchor="ctr"/>
          <a:lstStyle/>
          <a:p>
            <a:pPr algn="ctr" defTabSz="914049">
              <a:defRPr/>
            </a:pPr>
            <a:r>
              <a:rPr lang="en-US" sz="1600" b="1" kern="0" dirty="0">
                <a:solidFill>
                  <a:prstClr val="black">
                    <a:lumMod val="50000"/>
                    <a:lumOff val="50000"/>
                  </a:prstClr>
                </a:solidFill>
                <a:latin typeface="Calibri" panose="020F0502020204030204"/>
              </a:rPr>
              <a:t>Scale-out Storage &amp; Compute</a:t>
            </a:r>
          </a:p>
          <a:p>
            <a:pPr algn="ctr" defTabSz="914049">
              <a:defRPr/>
            </a:pPr>
            <a:r>
              <a:rPr lang="en-US" sz="900" kern="0" dirty="0">
                <a:solidFill>
                  <a:prstClr val="black">
                    <a:lumMod val="50000"/>
                    <a:lumOff val="50000"/>
                  </a:prstClr>
                </a:solidFill>
                <a:latin typeface="Calibri" panose="020F0502020204030204"/>
              </a:rPr>
              <a:t>(HDFS, Blob Storage, </a:t>
            </a:r>
            <a:r>
              <a:rPr lang="en-US" sz="900" kern="0" dirty="0" err="1">
                <a:solidFill>
                  <a:prstClr val="black">
                    <a:lumMod val="50000"/>
                    <a:lumOff val="50000"/>
                  </a:prstClr>
                </a:solidFill>
                <a:latin typeface="Calibri" panose="020F0502020204030204"/>
              </a:rPr>
              <a:t>etc</a:t>
            </a:r>
            <a:r>
              <a:rPr lang="en-US" sz="900" kern="0" dirty="0">
                <a:solidFill>
                  <a:prstClr val="black">
                    <a:lumMod val="50000"/>
                    <a:lumOff val="50000"/>
                  </a:prstClr>
                </a:solidFill>
                <a:latin typeface="Calibri" panose="020F0502020204030204"/>
              </a:rPr>
              <a:t>)</a:t>
            </a:r>
          </a:p>
        </p:txBody>
      </p:sp>
      <p:sp>
        <p:nvSpPr>
          <p:cNvPr id="212" name="U-Turn Arrow 211"/>
          <p:cNvSpPr/>
          <p:nvPr/>
        </p:nvSpPr>
        <p:spPr>
          <a:xfrm rot="10800000" flipH="1">
            <a:off x="5908636" y="5520658"/>
            <a:ext cx="334528" cy="366662"/>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3" name="U-Turn Arrow 212"/>
          <p:cNvSpPr/>
          <p:nvPr/>
        </p:nvSpPr>
        <p:spPr>
          <a:xfrm rot="10800000" flipH="1">
            <a:off x="6482209" y="5536437"/>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4" name="U-Turn Arrow 213"/>
          <p:cNvSpPr/>
          <p:nvPr/>
        </p:nvSpPr>
        <p:spPr>
          <a:xfrm rot="10800000" flipH="1">
            <a:off x="7055782" y="5531732"/>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77771" y="3262041"/>
            <a:ext cx="281302" cy="171323"/>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4793" y="3520230"/>
            <a:ext cx="281302" cy="171323"/>
          </a:xfrm>
          <a:prstGeom prst="rect">
            <a:avLst/>
          </a:prstGeom>
          <a:ln w="6350">
            <a:solidFill>
              <a:sysClr val="windowText" lastClr="000000">
                <a:lumMod val="50000"/>
                <a:lumOff val="50000"/>
              </a:sysClr>
            </a:solidFill>
          </a:ln>
        </p:spPr>
      </p:pic>
      <p:sp>
        <p:nvSpPr>
          <p:cNvPr id="217" name="Flowchart: Multidocument 216"/>
          <p:cNvSpPr/>
          <p:nvPr/>
        </p:nvSpPr>
        <p:spPr>
          <a:xfrm>
            <a:off x="5495597" y="3817842"/>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0621" y="3942295"/>
            <a:ext cx="281302" cy="171323"/>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47145" y="3698357"/>
            <a:ext cx="281302" cy="171323"/>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1593" y="4163499"/>
            <a:ext cx="281302" cy="171323"/>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79405" y="4486112"/>
            <a:ext cx="281302" cy="171323"/>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524299" y="4426203"/>
            <a:ext cx="281302" cy="171323"/>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25698" y="4696006"/>
            <a:ext cx="281302" cy="171323"/>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7364" y="4920144"/>
            <a:ext cx="281302" cy="171323"/>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88734" y="5085688"/>
            <a:ext cx="281302" cy="171323"/>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38941" y="3490963"/>
            <a:ext cx="281302" cy="206558"/>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955" y="3582178"/>
            <a:ext cx="281302" cy="206558"/>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656012" y="3780160"/>
            <a:ext cx="281302" cy="206558"/>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7006509" y="5057545"/>
            <a:ext cx="281302" cy="206558"/>
          </a:xfrm>
          <a:prstGeom prst="rect">
            <a:avLst/>
          </a:prstGeom>
          <a:ln w="6350">
            <a:solidFill>
              <a:sysClr val="windowText" lastClr="000000">
                <a:lumMod val="50000"/>
                <a:lumOff val="50000"/>
              </a:sysClr>
            </a:solidFill>
          </a:ln>
        </p:spPr>
      </p:pic>
      <p:sp>
        <p:nvSpPr>
          <p:cNvPr id="232" name="Flowchart: Multidocument 231"/>
          <p:cNvSpPr/>
          <p:nvPr/>
        </p:nvSpPr>
        <p:spPr>
          <a:xfrm>
            <a:off x="5647140" y="4208451"/>
            <a:ext cx="162089" cy="197077"/>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3" name="Flowchart: Multidocument 232"/>
          <p:cNvSpPr/>
          <p:nvPr/>
        </p:nvSpPr>
        <p:spPr>
          <a:xfrm>
            <a:off x="5659981" y="4468439"/>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5" name="Oval 234"/>
          <p:cNvSpPr/>
          <p:nvPr/>
        </p:nvSpPr>
        <p:spPr>
          <a:xfrm>
            <a:off x="5773270" y="398839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6" name="Oval 235"/>
          <p:cNvSpPr/>
          <p:nvPr/>
        </p:nvSpPr>
        <p:spPr>
          <a:xfrm>
            <a:off x="5752488" y="473522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9" name="Rectangle 238"/>
          <p:cNvSpPr/>
          <p:nvPr/>
        </p:nvSpPr>
        <p:spPr>
          <a:xfrm>
            <a:off x="5368124" y="4144156"/>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0" name="Rectangle 239"/>
          <p:cNvSpPr/>
          <p:nvPr/>
        </p:nvSpPr>
        <p:spPr>
          <a:xfrm>
            <a:off x="5323679" y="352243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1" name="Rectangle 240"/>
          <p:cNvSpPr/>
          <p:nvPr/>
        </p:nvSpPr>
        <p:spPr>
          <a:xfrm>
            <a:off x="6128570" y="3813822"/>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2" name="Rectangle 241"/>
          <p:cNvSpPr/>
          <p:nvPr/>
        </p:nvSpPr>
        <p:spPr>
          <a:xfrm>
            <a:off x="5323679" y="5312669"/>
            <a:ext cx="1221362" cy="143476"/>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3" name="Rectangle 242"/>
          <p:cNvSpPr/>
          <p:nvPr/>
        </p:nvSpPr>
        <p:spPr>
          <a:xfrm>
            <a:off x="5780870" y="504206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5" name="Flowchart: Multidocument 244"/>
          <p:cNvSpPr/>
          <p:nvPr/>
        </p:nvSpPr>
        <p:spPr>
          <a:xfrm>
            <a:off x="5865517" y="3520231"/>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79971" y="3201298"/>
            <a:ext cx="281302" cy="171323"/>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421518" y="3209687"/>
            <a:ext cx="281302" cy="206558"/>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33402" y="3246361"/>
            <a:ext cx="281302" cy="206558"/>
          </a:xfrm>
          <a:prstGeom prst="rect">
            <a:avLst/>
          </a:prstGeom>
          <a:ln w="6350">
            <a:solidFill>
              <a:sysClr val="windowText" lastClr="000000">
                <a:lumMod val="50000"/>
                <a:lumOff val="50000"/>
              </a:sysClr>
            </a:solidFill>
          </a:ln>
        </p:spPr>
      </p:pic>
      <p:sp>
        <p:nvSpPr>
          <p:cNvPr id="250" name="TextBox 249"/>
          <p:cNvSpPr txBox="1"/>
          <p:nvPr/>
        </p:nvSpPr>
        <p:spPr>
          <a:xfrm>
            <a:off x="5870644" y="5945240"/>
            <a:ext cx="1688428" cy="311985"/>
          </a:xfrm>
          <a:prstGeom prst="rect">
            <a:avLst/>
          </a:prstGeom>
          <a:noFill/>
        </p:spPr>
        <p:txBody>
          <a:bodyPr wrap="square" rtlCol="0">
            <a:spAutoFit/>
          </a:bodyPr>
          <a:lstStyle>
            <a:defPPr>
              <a:defRPr lang="en-US"/>
            </a:defPPr>
            <a:lvl1pPr>
              <a:defRPr sz="1400" b="1">
                <a:solidFill>
                  <a:srgbClr val="0070C0"/>
                </a:solidFill>
              </a:defRPr>
            </a:lvl1pPr>
          </a:lstStyle>
          <a:p>
            <a:pPr defTabSz="914049"/>
            <a:r>
              <a:rPr lang="en-US" kern="0" dirty="0">
                <a:latin typeface="Calibri" panose="020F0502020204030204"/>
              </a:rPr>
              <a:t>Transform &amp; Load</a:t>
            </a:r>
          </a:p>
        </p:txBody>
      </p:sp>
      <p:sp>
        <p:nvSpPr>
          <p:cNvPr id="251" name="Rectangle 250"/>
          <p:cNvSpPr/>
          <p:nvPr/>
        </p:nvSpPr>
        <p:spPr>
          <a:xfrm>
            <a:off x="9669847" y="2806761"/>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Marts</a:t>
            </a:r>
            <a:endParaRPr lang="en-US" sz="800" kern="0" dirty="0">
              <a:solidFill>
                <a:prstClr val="black">
                  <a:lumMod val="50000"/>
                  <a:lumOff val="50000"/>
                </a:prstClr>
              </a:solidFill>
              <a:latin typeface="Calibri" panose="020F0502020204030204"/>
            </a:endParaRPr>
          </a:p>
        </p:txBody>
      </p:sp>
      <p:sp>
        <p:nvSpPr>
          <p:cNvPr id="252" name="Rectangle 251"/>
          <p:cNvSpPr/>
          <p:nvPr/>
        </p:nvSpPr>
        <p:spPr>
          <a:xfrm>
            <a:off x="9669847" y="3254975"/>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Lake(s)</a:t>
            </a:r>
            <a:endParaRPr lang="en-US" sz="800" kern="0" dirty="0">
              <a:solidFill>
                <a:prstClr val="black">
                  <a:lumMod val="50000"/>
                  <a:lumOff val="50000"/>
                </a:prstClr>
              </a:solidFill>
              <a:latin typeface="Calibri" panose="020F0502020204030204"/>
            </a:endParaRPr>
          </a:p>
        </p:txBody>
      </p:sp>
      <p:sp>
        <p:nvSpPr>
          <p:cNvPr id="253" name="Freeform 252"/>
          <p:cNvSpPr/>
          <p:nvPr/>
        </p:nvSpPr>
        <p:spPr>
          <a:xfrm>
            <a:off x="10725930" y="3287918"/>
            <a:ext cx="225705" cy="369273"/>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10795797" y="3365980"/>
            <a:ext cx="140651" cy="85662"/>
          </a:xfrm>
          <a:prstGeom prst="rect">
            <a:avLst/>
          </a:prstGeom>
          <a:ln w="6350">
            <a:solidFill>
              <a:sysClr val="windowText" lastClr="000000">
                <a:lumMod val="50000"/>
                <a:lumOff val="50000"/>
              </a:sysClr>
            </a:solidFill>
          </a:ln>
        </p:spPr>
      </p:pic>
      <p:sp>
        <p:nvSpPr>
          <p:cNvPr id="255" name="Oval 254"/>
          <p:cNvSpPr/>
          <p:nvPr/>
        </p:nvSpPr>
        <p:spPr>
          <a:xfrm>
            <a:off x="10800262" y="3510828"/>
            <a:ext cx="45706" cy="5849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56" name="Freeform 255"/>
          <p:cNvSpPr/>
          <p:nvPr/>
        </p:nvSpPr>
        <p:spPr>
          <a:xfrm>
            <a:off x="10757367" y="286619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7" name="Oval 256"/>
          <p:cNvSpPr/>
          <p:nvPr/>
        </p:nvSpPr>
        <p:spPr>
          <a:xfrm>
            <a:off x="10772057" y="287558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8" name="Freeform 257"/>
          <p:cNvSpPr/>
          <p:nvPr/>
        </p:nvSpPr>
        <p:spPr>
          <a:xfrm>
            <a:off x="1399485" y="451354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9" name="Oval 258"/>
          <p:cNvSpPr/>
          <p:nvPr/>
        </p:nvSpPr>
        <p:spPr>
          <a:xfrm>
            <a:off x="1414177" y="452293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260" name="Straight Arrow Connector 259"/>
          <p:cNvCxnSpPr/>
          <p:nvPr/>
        </p:nvCxnSpPr>
        <p:spPr>
          <a:xfrm>
            <a:off x="2454231" y="4669842"/>
            <a:ext cx="2806952" cy="10438"/>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882" y="5294085"/>
            <a:ext cx="279483" cy="23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02859" y="4955557"/>
            <a:ext cx="229657" cy="17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2513" y="4333567"/>
            <a:ext cx="218683" cy="2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7633" y="3935946"/>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6131" y="4866638"/>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2955" y="4741280"/>
            <a:ext cx="162897" cy="17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4017" y="4542735"/>
            <a:ext cx="139917" cy="19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73890" y="5192725"/>
            <a:ext cx="199151" cy="20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8578" y="4905538"/>
            <a:ext cx="221267" cy="34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472883" y="4078943"/>
            <a:ext cx="268233" cy="26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890799" y="5476138"/>
            <a:ext cx="275053" cy="2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1414175" y="5570693"/>
            <a:ext cx="269239" cy="28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2457513" y="4007081"/>
            <a:ext cx="714540" cy="656123"/>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2450806" y="4226992"/>
            <a:ext cx="745099" cy="449706"/>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2466894" y="4457215"/>
            <a:ext cx="714651" cy="207780"/>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2457404" y="4696005"/>
            <a:ext cx="714651" cy="505347"/>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2447334" y="4663205"/>
            <a:ext cx="738362" cy="285475"/>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606503" y="3295192"/>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79" name="Oval 278"/>
          <p:cNvSpPr/>
          <p:nvPr/>
        </p:nvSpPr>
        <p:spPr>
          <a:xfrm>
            <a:off x="5907768" y="380750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0" name="Oval 279"/>
          <p:cNvSpPr/>
          <p:nvPr/>
        </p:nvSpPr>
        <p:spPr>
          <a:xfrm>
            <a:off x="5606502" y="355355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1" name="Rectangle 280"/>
          <p:cNvSpPr/>
          <p:nvPr/>
        </p:nvSpPr>
        <p:spPr>
          <a:xfrm>
            <a:off x="6352283" y="5316011"/>
            <a:ext cx="799127" cy="138514"/>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6" name="Rectangle 285"/>
          <p:cNvSpPr/>
          <p:nvPr/>
        </p:nvSpPr>
        <p:spPr>
          <a:xfrm>
            <a:off x="9669847" y="3729228"/>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Dashboards</a:t>
            </a:r>
            <a:endParaRPr lang="en-US" sz="800" kern="0" dirty="0">
              <a:solidFill>
                <a:prstClr val="black">
                  <a:lumMod val="50000"/>
                  <a:lumOff val="50000"/>
                </a:prstClr>
              </a:solidFill>
              <a:latin typeface="Calibri" panose="020F0502020204030204"/>
            </a:endParaRPr>
          </a:p>
        </p:txBody>
      </p:sp>
      <p:sp>
        <p:nvSpPr>
          <p:cNvPr id="287" name="Rectangle 286"/>
          <p:cNvSpPr/>
          <p:nvPr/>
        </p:nvSpPr>
        <p:spPr>
          <a:xfrm>
            <a:off x="9662100" y="4167109"/>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Apps</a:t>
            </a:r>
            <a:endParaRPr lang="en-US" sz="800" kern="0" dirty="0">
              <a:solidFill>
                <a:prstClr val="black">
                  <a:lumMod val="50000"/>
                  <a:lumOff val="50000"/>
                </a:prstClr>
              </a:solidFill>
              <a:latin typeface="Calibri" panose="020F0502020204030204"/>
            </a:endParaRPr>
          </a:p>
        </p:txBody>
      </p:sp>
      <p:sp>
        <p:nvSpPr>
          <p:cNvPr id="3" name="TextBox 2"/>
          <p:cNvSpPr txBox="1"/>
          <p:nvPr/>
        </p:nvSpPr>
        <p:spPr>
          <a:xfrm>
            <a:off x="5199576" y="5181777"/>
            <a:ext cx="1771448" cy="452590"/>
          </a:xfrm>
          <a:prstGeom prst="rect">
            <a:avLst/>
          </a:prstGeom>
          <a:noFill/>
        </p:spPr>
        <p:txBody>
          <a:bodyPr wrap="square" lIns="179285" tIns="143428" rIns="179285" bIns="143428" rtlCol="0">
            <a:spAutoFit/>
          </a:bodyPr>
          <a:lstStyle/>
          <a:p>
            <a:pPr defTabSz="896386">
              <a:lnSpc>
                <a:spcPct val="90000"/>
              </a:lnSpc>
              <a:spcAft>
                <a:spcPts val="588"/>
              </a:spcAft>
            </a:pPr>
            <a:r>
              <a:rPr lang="en-US" sz="1078" kern="0" dirty="0">
                <a:solidFill>
                  <a:srgbClr val="505050"/>
                </a:solidFill>
              </a:rPr>
              <a:t>Streaming data</a:t>
            </a:r>
          </a:p>
        </p:txBody>
      </p:sp>
      <p:sp>
        <p:nvSpPr>
          <p:cNvPr id="7" name="Right Arrow 6"/>
          <p:cNvSpPr/>
          <p:nvPr/>
        </p:nvSpPr>
        <p:spPr bwMode="auto">
          <a:xfrm>
            <a:off x="7085271" y="5246931"/>
            <a:ext cx="884765" cy="273646"/>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914049"/>
            <a:endParaRPr lang="en-US" kern="0" dirty="0">
              <a:solidFill>
                <a:prstClr val="white"/>
              </a:solidFill>
              <a:latin typeface="Calibri" panose="020F0502020204030204"/>
            </a:endParaRPr>
          </a:p>
        </p:txBody>
      </p:sp>
      <p:sp>
        <p:nvSpPr>
          <p:cNvPr id="133" name="Title 16"/>
          <p:cNvSpPr>
            <a:spLocks noGrp="1"/>
          </p:cNvSpPr>
          <p:nvPr>
            <p:ph type="title"/>
          </p:nvPr>
        </p:nvSpPr>
        <p:spPr>
          <a:xfrm>
            <a:off x="269241" y="289958"/>
            <a:ext cx="11655840" cy="899537"/>
          </a:xfrm>
        </p:spPr>
        <p:txBody>
          <a:bodyPr/>
          <a:lstStyle/>
          <a:p>
            <a:r>
              <a:rPr lang="en-US" sz="3137" dirty="0"/>
              <a:t>Evolving Approaches to Analytics</a:t>
            </a:r>
            <a:br>
              <a:rPr lang="en-US" sz="3137" dirty="0"/>
            </a:br>
            <a:endParaRPr lang="en-US" sz="3137" dirty="0"/>
          </a:p>
        </p:txBody>
      </p:sp>
    </p:spTree>
    <p:extLst>
      <p:ext uri="{BB962C8B-B14F-4D97-AF65-F5344CB8AC3E}">
        <p14:creationId xmlns:p14="http://schemas.microsoft.com/office/powerpoint/2010/main" val="380018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 y="1371512"/>
            <a:ext cx="12192000" cy="5023152"/>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34" name="Freeform 133"/>
          <p:cNvSpPr/>
          <p:nvPr/>
        </p:nvSpPr>
        <p:spPr>
          <a:xfrm>
            <a:off x="5137350" y="1124990"/>
            <a:ext cx="3056331" cy="5300934"/>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endParaRPr lang="en-US" sz="1730" kern="0">
              <a:solidFill>
                <a:prstClr val="white"/>
              </a:solidFill>
            </a:endParaRPr>
          </a:p>
        </p:txBody>
      </p:sp>
      <p:sp>
        <p:nvSpPr>
          <p:cNvPr id="98" name="Rectangle 97"/>
          <p:cNvSpPr/>
          <p:nvPr/>
        </p:nvSpPr>
        <p:spPr>
          <a:xfrm>
            <a:off x="3410195" y="2372237"/>
            <a:ext cx="897785" cy="39923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ETL Tool</a:t>
            </a:r>
          </a:p>
          <a:p>
            <a:pPr algn="ctr" defTabSz="914049">
              <a:defRPr/>
            </a:pPr>
            <a:r>
              <a:rPr lang="en-US" sz="800" kern="0" dirty="0">
                <a:solidFill>
                  <a:prstClr val="black">
                    <a:lumMod val="50000"/>
                    <a:lumOff val="50000"/>
                  </a:prstClr>
                </a:solidFill>
                <a:latin typeface="Calibri" panose="020F0502020204030204"/>
              </a:rPr>
              <a:t>(SSIS, </a:t>
            </a:r>
            <a:r>
              <a:rPr lang="en-US" sz="800" kern="0" dirty="0" err="1">
                <a:solidFill>
                  <a:prstClr val="black">
                    <a:lumMod val="50000"/>
                    <a:lumOff val="50000"/>
                  </a:prstClr>
                </a:solidFill>
                <a:latin typeface="Calibri" panose="020F0502020204030204"/>
              </a:rPr>
              <a:t>etc</a:t>
            </a:r>
            <a:r>
              <a:rPr lang="en-US" sz="800" kern="0" dirty="0">
                <a:solidFill>
                  <a:prstClr val="black">
                    <a:lumMod val="50000"/>
                    <a:lumOff val="50000"/>
                  </a:prstClr>
                </a:solidFill>
                <a:latin typeface="Calibri" panose="020F0502020204030204"/>
              </a:rPr>
              <a:t>)</a:t>
            </a:r>
          </a:p>
        </p:txBody>
      </p:sp>
      <p:sp>
        <p:nvSpPr>
          <p:cNvPr id="99" name="U-Turn Arrow 98"/>
          <p:cNvSpPr/>
          <p:nvPr/>
        </p:nvSpPr>
        <p:spPr>
          <a:xfrm>
            <a:off x="3710485" y="2005571"/>
            <a:ext cx="334528" cy="366662"/>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100" name="Rectangle 99"/>
          <p:cNvSpPr/>
          <p:nvPr/>
        </p:nvSpPr>
        <p:spPr>
          <a:xfrm>
            <a:off x="5865264" y="2145631"/>
            <a:ext cx="1497131" cy="765106"/>
          </a:xfrm>
          <a:prstGeom prst="rect">
            <a:avLst/>
          </a:prstGeom>
          <a:noFill/>
          <a:ln w="12700" cap="flat" cmpd="sng" algn="ctr">
            <a:noFill/>
            <a:prstDash val="solid"/>
            <a:miter lim="800000"/>
          </a:ln>
          <a:effectLst/>
        </p:spPr>
        <p:txBody>
          <a:bodyPr rtlCol="0" anchor="ctr"/>
          <a:lstStyle/>
          <a:p>
            <a:pPr algn="ctr" defTabSz="914049">
              <a:defRPr/>
            </a:pPr>
            <a:r>
              <a:rPr lang="en-US" b="1" kern="0" dirty="0">
                <a:solidFill>
                  <a:prstClr val="black">
                    <a:lumMod val="50000"/>
                    <a:lumOff val="50000"/>
                  </a:prstClr>
                </a:solidFill>
                <a:latin typeface="Calibri" panose="020F0502020204030204"/>
              </a:rPr>
              <a:t>EDW</a:t>
            </a:r>
          </a:p>
          <a:p>
            <a:pPr algn="ctr" defTabSz="914049">
              <a:defRPr/>
            </a:pPr>
            <a:r>
              <a:rPr lang="en-US" sz="1000" kern="0" dirty="0">
                <a:solidFill>
                  <a:prstClr val="black">
                    <a:lumMod val="50000"/>
                    <a:lumOff val="50000"/>
                  </a:prstClr>
                </a:solidFill>
                <a:latin typeface="Calibri" panose="020F0502020204030204"/>
              </a:rPr>
              <a:t>(SQL </a:t>
            </a:r>
            <a:r>
              <a:rPr lang="en-US" sz="1000" kern="0" dirty="0" err="1">
                <a:solidFill>
                  <a:prstClr val="black">
                    <a:lumMod val="50000"/>
                    <a:lumOff val="50000"/>
                  </a:prstClr>
                </a:solidFill>
                <a:latin typeface="Calibri" panose="020F0502020204030204"/>
              </a:rPr>
              <a:t>Svr</a:t>
            </a:r>
            <a:r>
              <a:rPr lang="en-US" sz="1000" kern="0" dirty="0">
                <a:solidFill>
                  <a:prstClr val="black">
                    <a:lumMod val="50000"/>
                    <a:lumOff val="50000"/>
                  </a:prstClr>
                </a:solidFill>
                <a:latin typeface="Calibri" panose="020F0502020204030204"/>
              </a:rPr>
              <a:t>, Teradata, </a:t>
            </a:r>
            <a:r>
              <a:rPr lang="en-US" sz="1000" kern="0" dirty="0" err="1">
                <a:solidFill>
                  <a:prstClr val="black">
                    <a:lumMod val="50000"/>
                    <a:lumOff val="50000"/>
                  </a:prstClr>
                </a:solidFill>
                <a:latin typeface="Calibri" panose="020F0502020204030204"/>
              </a:rPr>
              <a:t>etc</a:t>
            </a:r>
            <a:r>
              <a:rPr lang="en-US" sz="1000" kern="0" dirty="0">
                <a:solidFill>
                  <a:prstClr val="black">
                    <a:lumMod val="50000"/>
                    <a:lumOff val="50000"/>
                  </a:prstClr>
                </a:solidFill>
                <a:latin typeface="Calibri" panose="020F0502020204030204"/>
              </a:rPr>
              <a:t>)</a:t>
            </a:r>
          </a:p>
        </p:txBody>
      </p:sp>
      <p:cxnSp>
        <p:nvCxnSpPr>
          <p:cNvPr id="101" name="Straight Arrow Connector 100"/>
          <p:cNvCxnSpPr/>
          <p:nvPr/>
        </p:nvCxnSpPr>
        <p:spPr>
          <a:xfrm flipV="1">
            <a:off x="2183712" y="2738063"/>
            <a:ext cx="1226483" cy="604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327499" y="2741077"/>
            <a:ext cx="962825" cy="6055"/>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2552292" y="1767302"/>
            <a:ext cx="70640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Extract</a:t>
            </a:r>
          </a:p>
        </p:txBody>
      </p:sp>
      <p:sp>
        <p:nvSpPr>
          <p:cNvPr id="104" name="TextBox 103"/>
          <p:cNvSpPr txBox="1"/>
          <p:nvPr/>
        </p:nvSpPr>
        <p:spPr>
          <a:xfrm>
            <a:off x="2470220" y="2528654"/>
            <a:ext cx="943302"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105" name="TextBox 104"/>
          <p:cNvSpPr txBox="1"/>
          <p:nvPr/>
        </p:nvSpPr>
        <p:spPr>
          <a:xfrm>
            <a:off x="4491837" y="1767302"/>
            <a:ext cx="706403" cy="311985"/>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Load</a:t>
            </a:r>
          </a:p>
        </p:txBody>
      </p:sp>
      <p:sp>
        <p:nvSpPr>
          <p:cNvPr id="106" name="TextBox 105"/>
          <p:cNvSpPr txBox="1"/>
          <p:nvPr/>
        </p:nvSpPr>
        <p:spPr>
          <a:xfrm>
            <a:off x="4273605" y="2385118"/>
            <a:ext cx="867016" cy="406151"/>
          </a:xfrm>
          <a:prstGeom prst="rect">
            <a:avLst/>
          </a:prstGeom>
          <a:noFill/>
        </p:spPr>
        <p:txBody>
          <a:bodyPr wrap="square" rtlCol="0">
            <a:spAutoFit/>
          </a:bodyPr>
          <a:lstStyle/>
          <a:p>
            <a:pPr defTabSz="914049"/>
            <a:r>
              <a:rPr lang="en-US" sz="1000" kern="0" dirty="0">
                <a:solidFill>
                  <a:prstClr val="black"/>
                </a:solidFill>
                <a:latin typeface="Calibri" panose="020F0502020204030204"/>
              </a:rPr>
              <a:t>Transformed Data</a:t>
            </a:r>
          </a:p>
        </p:txBody>
      </p:sp>
      <p:sp>
        <p:nvSpPr>
          <p:cNvPr id="107" name="TextBox 106"/>
          <p:cNvSpPr txBox="1"/>
          <p:nvPr/>
        </p:nvSpPr>
        <p:spPr>
          <a:xfrm>
            <a:off x="3463090" y="1767303"/>
            <a:ext cx="941150" cy="523220"/>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Transform</a:t>
            </a:r>
          </a:p>
        </p:txBody>
      </p:sp>
      <p:sp>
        <p:nvSpPr>
          <p:cNvPr id="108" name="TextBox 107"/>
          <p:cNvSpPr txBox="1"/>
          <p:nvPr/>
        </p:nvSpPr>
        <p:spPr>
          <a:xfrm>
            <a:off x="1446603" y="2304089"/>
            <a:ext cx="308810"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OLTP</a:t>
            </a:r>
          </a:p>
        </p:txBody>
      </p:sp>
      <p:sp>
        <p:nvSpPr>
          <p:cNvPr id="109" name="Freeform 108"/>
          <p:cNvSpPr/>
          <p:nvPr/>
        </p:nvSpPr>
        <p:spPr>
          <a:xfrm>
            <a:off x="1484776" y="206341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0" name="Oval 109"/>
          <p:cNvSpPr/>
          <p:nvPr/>
        </p:nvSpPr>
        <p:spPr>
          <a:xfrm>
            <a:off x="1499466" y="207280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1" name="TextBox 110"/>
          <p:cNvSpPr txBox="1"/>
          <p:nvPr/>
        </p:nvSpPr>
        <p:spPr>
          <a:xfrm>
            <a:off x="1481087" y="2718989"/>
            <a:ext cx="225958"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ERP</a:t>
            </a:r>
          </a:p>
        </p:txBody>
      </p:sp>
      <p:sp>
        <p:nvSpPr>
          <p:cNvPr id="112" name="Freeform 111"/>
          <p:cNvSpPr/>
          <p:nvPr/>
        </p:nvSpPr>
        <p:spPr>
          <a:xfrm>
            <a:off x="1484776" y="247831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3" name="Oval 112"/>
          <p:cNvSpPr/>
          <p:nvPr/>
        </p:nvSpPr>
        <p:spPr>
          <a:xfrm>
            <a:off x="1499466" y="2487709"/>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4" name="TextBox 113"/>
          <p:cNvSpPr txBox="1"/>
          <p:nvPr/>
        </p:nvSpPr>
        <p:spPr>
          <a:xfrm>
            <a:off x="1828845" y="2712421"/>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LOB</a:t>
            </a:r>
          </a:p>
        </p:txBody>
      </p:sp>
      <p:sp>
        <p:nvSpPr>
          <p:cNvPr id="115" name="Freeform 114"/>
          <p:cNvSpPr/>
          <p:nvPr/>
        </p:nvSpPr>
        <p:spPr>
          <a:xfrm>
            <a:off x="1824407" y="2471750"/>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116" name="Oval 115"/>
          <p:cNvSpPr/>
          <p:nvPr/>
        </p:nvSpPr>
        <p:spPr>
          <a:xfrm>
            <a:off x="1839097" y="24811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117" name="Straight Arrow Connector 116"/>
          <p:cNvCxnSpPr/>
          <p:nvPr/>
        </p:nvCxnSpPr>
        <p:spPr>
          <a:xfrm>
            <a:off x="8089186" y="2735635"/>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16637" y="2002306"/>
            <a:ext cx="281302" cy="171323"/>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2196549"/>
            <a:ext cx="281302" cy="171323"/>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2402048"/>
            <a:ext cx="281302" cy="171323"/>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56" y="2002307"/>
            <a:ext cx="281302" cy="171323"/>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30059" y="1998564"/>
            <a:ext cx="281302" cy="171323"/>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03691" y="1790733"/>
            <a:ext cx="281302" cy="171323"/>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80709" y="1787671"/>
            <a:ext cx="281302" cy="171323"/>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353339"/>
            <a:ext cx="281302" cy="219311"/>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070283"/>
            <a:ext cx="281302" cy="219311"/>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2070763"/>
            <a:ext cx="281302" cy="219311"/>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574098" y="1788151"/>
            <a:ext cx="281302" cy="219311"/>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1787672"/>
            <a:ext cx="281302" cy="219311"/>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14791" y="2355524"/>
            <a:ext cx="281302" cy="206558"/>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6673" y="1790732"/>
            <a:ext cx="281302" cy="171323"/>
          </a:xfrm>
          <a:prstGeom prst="rect">
            <a:avLst/>
          </a:prstGeom>
          <a:ln w="6350">
            <a:solidFill>
              <a:sysClr val="windowText" lastClr="000000">
                <a:lumMod val="50000"/>
                <a:lumOff val="50000"/>
              </a:sysClr>
            </a:solidFill>
          </a:ln>
        </p:spPr>
      </p:pic>
      <p:sp>
        <p:nvSpPr>
          <p:cNvPr id="136" name="TextBox 135"/>
          <p:cNvSpPr txBox="1"/>
          <p:nvPr/>
        </p:nvSpPr>
        <p:spPr>
          <a:xfrm>
            <a:off x="1812698" y="2308020"/>
            <a:ext cx="230958" cy="90639"/>
          </a:xfrm>
          <a:prstGeom prst="rect">
            <a:avLst/>
          </a:prstGeom>
          <a:noFill/>
        </p:spPr>
        <p:txBody>
          <a:bodyPr wrap="square" lIns="0" tIns="0" rIns="0" bIns="0" rtlCol="0">
            <a:noAutofit/>
          </a:bodyPr>
          <a:lstStyle/>
          <a:p>
            <a:pPr defTabSz="913963">
              <a:lnSpc>
                <a:spcPct val="90000"/>
              </a:lnSpc>
            </a:pPr>
            <a:r>
              <a:rPr lang="en-US" sz="900" kern="0" dirty="0">
                <a:ln>
                  <a:solidFill>
                    <a:srgbClr val="FFFFFF">
                      <a:alpha val="0"/>
                    </a:srgbClr>
                  </a:solidFill>
                </a:ln>
                <a:solidFill>
                  <a:prstClr val="black">
                    <a:lumMod val="50000"/>
                    <a:lumOff val="50000"/>
                  </a:prstClr>
                </a:solidFill>
                <a:latin typeface="Calibri" panose="020F0502020204030204"/>
              </a:rPr>
              <a:t>…</a:t>
            </a:r>
          </a:p>
        </p:txBody>
      </p:sp>
      <p:sp>
        <p:nvSpPr>
          <p:cNvPr id="137" name="Oval 136"/>
          <p:cNvSpPr/>
          <p:nvPr/>
        </p:nvSpPr>
        <p:spPr>
          <a:xfrm>
            <a:off x="1822950" y="2076740"/>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1518" y="2074067"/>
            <a:ext cx="239229" cy="2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2155561" y="2239795"/>
            <a:ext cx="378674" cy="510547"/>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2192608" y="2508708"/>
            <a:ext cx="327525" cy="226929"/>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8155431" y="3942294"/>
            <a:ext cx="1208827"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9669847" y="2376782"/>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BI Tools</a:t>
            </a:r>
            <a:endParaRPr lang="en-US" sz="800" kern="0" dirty="0">
              <a:solidFill>
                <a:prstClr val="black">
                  <a:lumMod val="50000"/>
                  <a:lumOff val="50000"/>
                </a:prstClr>
              </a:solidFill>
              <a:latin typeface="Calibri" panose="020F0502020204030204"/>
            </a:endParaRPr>
          </a:p>
        </p:txBody>
      </p:sp>
      <p:sp>
        <p:nvSpPr>
          <p:cNvPr id="193" name="TextBox 192"/>
          <p:cNvSpPr txBox="1"/>
          <p:nvPr/>
        </p:nvSpPr>
        <p:spPr>
          <a:xfrm>
            <a:off x="1297463" y="4211923"/>
            <a:ext cx="359967"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Devices</a:t>
            </a:r>
          </a:p>
        </p:txBody>
      </p:sp>
      <p:sp>
        <p:nvSpPr>
          <p:cNvPr id="194" name="TextBox 193"/>
          <p:cNvSpPr txBox="1"/>
          <p:nvPr/>
        </p:nvSpPr>
        <p:spPr>
          <a:xfrm>
            <a:off x="2000854" y="4913700"/>
            <a:ext cx="230233"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Web</a:t>
            </a:r>
          </a:p>
        </p:txBody>
      </p:sp>
      <p:sp>
        <p:nvSpPr>
          <p:cNvPr id="195" name="TextBox 194"/>
          <p:cNvSpPr txBox="1"/>
          <p:nvPr/>
        </p:nvSpPr>
        <p:spPr>
          <a:xfrm>
            <a:off x="1924521" y="4444640"/>
            <a:ext cx="376927" cy="124650"/>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Sensors</a:t>
            </a:r>
          </a:p>
        </p:txBody>
      </p:sp>
      <p:sp>
        <p:nvSpPr>
          <p:cNvPr id="196" name="TextBox 195"/>
          <p:cNvSpPr txBox="1"/>
          <p:nvPr/>
        </p:nvSpPr>
        <p:spPr>
          <a:xfrm>
            <a:off x="1962890" y="4047777"/>
            <a:ext cx="271530" cy="124651"/>
          </a:xfrm>
          <a:prstGeom prst="rect">
            <a:avLst/>
          </a:prstGeom>
          <a:noFill/>
        </p:spPr>
        <p:txBody>
          <a:bodyPr wrap="square" lIns="0" tIns="0" rIns="0" bIns="0" rtlCol="0">
            <a:spAutoFit/>
          </a:bodyPr>
          <a:lstStyle/>
          <a:p>
            <a:pPr defTabSz="913963">
              <a:lnSpc>
                <a:spcPct val="90000"/>
              </a:lnSpc>
            </a:pPr>
            <a:r>
              <a:rPr lang="en-US" sz="900" kern="0" dirty="0">
                <a:ln>
                  <a:solidFill>
                    <a:srgbClr val="FFFFFF">
                      <a:alpha val="0"/>
                    </a:srgbClr>
                  </a:solidFill>
                </a:ln>
                <a:gradFill>
                  <a:gsLst>
                    <a:gs pos="0">
                      <a:srgbClr val="505050"/>
                    </a:gs>
                    <a:gs pos="100000">
                      <a:srgbClr val="505050"/>
                    </a:gs>
                  </a:gsLst>
                  <a:lin ang="5400000" scaled="0"/>
                </a:gradFill>
                <a:latin typeface="Calibri" panose="020F0502020204030204"/>
              </a:rPr>
              <a:t>Social</a:t>
            </a:r>
          </a:p>
        </p:txBody>
      </p:sp>
      <p:grpSp>
        <p:nvGrpSpPr>
          <p:cNvPr id="197" name="Group 196"/>
          <p:cNvGrpSpPr/>
          <p:nvPr/>
        </p:nvGrpSpPr>
        <p:grpSpPr>
          <a:xfrm>
            <a:off x="1355646" y="3989755"/>
            <a:ext cx="263448" cy="208772"/>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89617" tIns="44808" rIns="89617" bIns="44808" numCol="1" anchor="t" anchorCtr="0" compatLnSpc="1">
              <a:prstTxWarp prst="textNoShape">
                <a:avLst/>
              </a:prstTxWarp>
            </a:bodyPr>
            <a:lstStyle/>
            <a:p>
              <a:pPr defTabSz="913963">
                <a:defRPr/>
              </a:pPr>
              <a:endParaRPr lang="en-US" kern="0">
                <a:solidFill>
                  <a:srgbClr val="000000"/>
                </a:solidFill>
                <a:latin typeface="Calibri" panose="020F0502020204030204"/>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dirty="0">
                  <a:solidFill>
                    <a:srgbClr val="000000">
                      <a:lumMod val="50000"/>
                    </a:srgbClr>
                  </a:solidFill>
                  <a:latin typeface="Segoe Light" pitchFamily="34"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89613" tIns="44807" rIns="89613" bIns="44807" numCol="1" anchor="t" anchorCtr="0" compatLnSpc="1">
                <a:prstTxWarp prst="textNoShape">
                  <a:avLst/>
                </a:prstTxWarp>
              </a:bodyPr>
              <a:lstStyle/>
              <a:p>
                <a:pPr defTabSz="895830">
                  <a:defRPr/>
                </a:pPr>
                <a:endParaRPr lang="en-US" sz="1667" kern="0" dirty="0">
                  <a:solidFill>
                    <a:srgbClr val="000000"/>
                  </a:solidFill>
                  <a:latin typeface="Calibri" panose="020F0502020204030204"/>
                </a:endParaRPr>
              </a:p>
            </p:txBody>
          </p:sp>
        </p:grpSp>
      </p:grpSp>
      <p:sp>
        <p:nvSpPr>
          <p:cNvPr id="202" name="Freeform 30"/>
          <p:cNvSpPr>
            <a:spLocks noChangeAspect="1" noEditPoints="1"/>
          </p:cNvSpPr>
          <p:nvPr/>
        </p:nvSpPr>
        <p:spPr bwMode="auto">
          <a:xfrm>
            <a:off x="2019389" y="4683532"/>
            <a:ext cx="142883" cy="220493"/>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nvGrpSpPr>
          <p:cNvPr id="203" name="Group 202"/>
          <p:cNvGrpSpPr/>
          <p:nvPr/>
        </p:nvGrpSpPr>
        <p:grpSpPr>
          <a:xfrm>
            <a:off x="1962891" y="4263696"/>
            <a:ext cx="270032" cy="159531"/>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5830"/>
              <a:endParaRPr lang="en-US" sz="1667" kern="0">
                <a:solidFill>
                  <a:srgbClr val="000000"/>
                </a:solidFill>
                <a:latin typeface="Calibri" panose="020F0502020204030204"/>
              </a:endParaRPr>
            </a:p>
          </p:txBody>
        </p:sp>
      </p:grpSp>
      <p:sp>
        <p:nvSpPr>
          <p:cNvPr id="208" name="Freeform 13"/>
          <p:cNvSpPr>
            <a:spLocks noChangeAspect="1" noEditPoints="1"/>
          </p:cNvSpPr>
          <p:nvPr/>
        </p:nvSpPr>
        <p:spPr bwMode="black">
          <a:xfrm>
            <a:off x="2016924" y="3851088"/>
            <a:ext cx="163462" cy="18241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80661" tIns="40330" rIns="80661" bIns="40330" numCol="1" rtlCol="0" anchor="ctr" anchorCtr="0" compatLnSpc="1">
            <a:prstTxWarp prst="textNoShape">
              <a:avLst/>
            </a:prstTxWarp>
          </a:bodyPr>
          <a:lstStyle/>
          <a:p>
            <a:pPr defTabSz="725868">
              <a:defRPr/>
            </a:pPr>
            <a:endParaRPr lang="en-US" kern="0" spc="-120">
              <a:solidFill>
                <a:srgbClr val="000000">
                  <a:lumMod val="50000"/>
                </a:srgbClr>
              </a:solidFill>
              <a:latin typeface="Segoe Light" pitchFamily="34" charset="0"/>
            </a:endParaRPr>
          </a:p>
        </p:txBody>
      </p:sp>
      <p:sp>
        <p:nvSpPr>
          <p:cNvPr id="209" name="TextBox 208"/>
          <p:cNvSpPr txBox="1"/>
          <p:nvPr/>
        </p:nvSpPr>
        <p:spPr>
          <a:xfrm>
            <a:off x="3630997" y="4162193"/>
            <a:ext cx="951943" cy="305938"/>
          </a:xfrm>
          <a:prstGeom prst="rect">
            <a:avLst/>
          </a:prstGeom>
          <a:noFill/>
        </p:spPr>
        <p:txBody>
          <a:bodyPr wrap="square" rtlCol="0">
            <a:spAutoFit/>
          </a:bodyPr>
          <a:lstStyle/>
          <a:p>
            <a:pPr defTabSz="914049"/>
            <a:r>
              <a:rPr lang="en-US" sz="1400" b="1" kern="0" dirty="0">
                <a:solidFill>
                  <a:srgbClr val="0070C0"/>
                </a:solidFill>
                <a:latin typeface="Calibri" panose="020F0502020204030204"/>
              </a:rPr>
              <a:t>Ingest (EL)</a:t>
            </a:r>
          </a:p>
        </p:txBody>
      </p:sp>
      <p:sp>
        <p:nvSpPr>
          <p:cNvPr id="210" name="TextBox 209"/>
          <p:cNvSpPr txBox="1"/>
          <p:nvPr/>
        </p:nvSpPr>
        <p:spPr>
          <a:xfrm>
            <a:off x="3673577" y="4461433"/>
            <a:ext cx="934873" cy="249228"/>
          </a:xfrm>
          <a:prstGeom prst="rect">
            <a:avLst/>
          </a:prstGeom>
          <a:noFill/>
        </p:spPr>
        <p:txBody>
          <a:bodyPr wrap="square" rtlCol="0">
            <a:spAutoFit/>
          </a:bodyPr>
          <a:lstStyle/>
          <a:p>
            <a:pPr defTabSz="914049"/>
            <a:r>
              <a:rPr lang="en-US" sz="1000" kern="0" dirty="0">
                <a:solidFill>
                  <a:prstClr val="black"/>
                </a:solidFill>
                <a:latin typeface="Calibri" panose="020F0502020204030204"/>
              </a:rPr>
              <a:t>Original Data</a:t>
            </a:r>
          </a:p>
        </p:txBody>
      </p:sp>
      <p:sp>
        <p:nvSpPr>
          <p:cNvPr id="211" name="Rectangle 210"/>
          <p:cNvSpPr/>
          <p:nvPr/>
        </p:nvSpPr>
        <p:spPr>
          <a:xfrm>
            <a:off x="6003119" y="4201957"/>
            <a:ext cx="1142094" cy="765106"/>
          </a:xfrm>
          <a:prstGeom prst="rect">
            <a:avLst/>
          </a:prstGeom>
          <a:noFill/>
          <a:ln w="12700" cap="flat" cmpd="sng" algn="ctr">
            <a:noFill/>
            <a:prstDash val="solid"/>
            <a:miter lim="800000"/>
          </a:ln>
          <a:effectLst/>
        </p:spPr>
        <p:txBody>
          <a:bodyPr rtlCol="0" anchor="ctr"/>
          <a:lstStyle/>
          <a:p>
            <a:pPr algn="ctr" defTabSz="914049">
              <a:defRPr/>
            </a:pPr>
            <a:r>
              <a:rPr lang="en-US" sz="1600" b="1" kern="0" dirty="0">
                <a:solidFill>
                  <a:prstClr val="black">
                    <a:lumMod val="50000"/>
                    <a:lumOff val="50000"/>
                  </a:prstClr>
                </a:solidFill>
                <a:latin typeface="Calibri" panose="020F0502020204030204"/>
              </a:rPr>
              <a:t>Scale-out Storage &amp; Compute</a:t>
            </a:r>
          </a:p>
          <a:p>
            <a:pPr algn="ctr" defTabSz="914049">
              <a:defRPr/>
            </a:pPr>
            <a:r>
              <a:rPr lang="en-US" sz="900" kern="0" dirty="0">
                <a:solidFill>
                  <a:prstClr val="black">
                    <a:lumMod val="50000"/>
                    <a:lumOff val="50000"/>
                  </a:prstClr>
                </a:solidFill>
                <a:latin typeface="Calibri" panose="020F0502020204030204"/>
              </a:rPr>
              <a:t>(HDFS, Blob Storage, </a:t>
            </a:r>
            <a:r>
              <a:rPr lang="en-US" sz="900" kern="0" dirty="0" err="1">
                <a:solidFill>
                  <a:prstClr val="black">
                    <a:lumMod val="50000"/>
                    <a:lumOff val="50000"/>
                  </a:prstClr>
                </a:solidFill>
                <a:latin typeface="Calibri" panose="020F0502020204030204"/>
              </a:rPr>
              <a:t>etc</a:t>
            </a:r>
            <a:r>
              <a:rPr lang="en-US" sz="900" kern="0" dirty="0">
                <a:solidFill>
                  <a:prstClr val="black">
                    <a:lumMod val="50000"/>
                    <a:lumOff val="50000"/>
                  </a:prstClr>
                </a:solidFill>
                <a:latin typeface="Calibri" panose="020F0502020204030204"/>
              </a:rPr>
              <a:t>)</a:t>
            </a:r>
          </a:p>
        </p:txBody>
      </p:sp>
      <p:sp>
        <p:nvSpPr>
          <p:cNvPr id="212" name="U-Turn Arrow 211"/>
          <p:cNvSpPr/>
          <p:nvPr/>
        </p:nvSpPr>
        <p:spPr>
          <a:xfrm rot="10800000" flipH="1">
            <a:off x="5908636" y="5520658"/>
            <a:ext cx="334528" cy="366662"/>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3" name="U-Turn Arrow 212"/>
          <p:cNvSpPr/>
          <p:nvPr/>
        </p:nvSpPr>
        <p:spPr>
          <a:xfrm rot="10800000" flipH="1">
            <a:off x="6482209" y="5536437"/>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sp>
        <p:nvSpPr>
          <p:cNvPr id="214" name="U-Turn Arrow 213"/>
          <p:cNvSpPr/>
          <p:nvPr/>
        </p:nvSpPr>
        <p:spPr>
          <a:xfrm rot="10800000" flipH="1">
            <a:off x="7055782" y="5531732"/>
            <a:ext cx="334528" cy="366662"/>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914049">
              <a:defRPr/>
            </a:pPr>
            <a:endParaRPr lang="en-US" kern="0" dirty="0">
              <a:solidFill>
                <a:prstClr val="black"/>
              </a:solidFill>
              <a:latin typeface="Calibri" panose="020F0502020204030204"/>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77771" y="3262041"/>
            <a:ext cx="281302" cy="171323"/>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4793" y="3520230"/>
            <a:ext cx="281302" cy="171323"/>
          </a:xfrm>
          <a:prstGeom prst="rect">
            <a:avLst/>
          </a:prstGeom>
          <a:ln w="6350">
            <a:solidFill>
              <a:sysClr val="windowText" lastClr="000000">
                <a:lumMod val="50000"/>
                <a:lumOff val="50000"/>
              </a:sysClr>
            </a:solidFill>
          </a:ln>
        </p:spPr>
      </p:pic>
      <p:sp>
        <p:nvSpPr>
          <p:cNvPr id="217" name="Flowchart: Multidocument 216"/>
          <p:cNvSpPr/>
          <p:nvPr/>
        </p:nvSpPr>
        <p:spPr>
          <a:xfrm>
            <a:off x="5495597" y="3817842"/>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20621" y="3942295"/>
            <a:ext cx="281302" cy="171323"/>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47145" y="3698357"/>
            <a:ext cx="281302" cy="171323"/>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1593" y="4163499"/>
            <a:ext cx="281302" cy="171323"/>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79405" y="4486112"/>
            <a:ext cx="281302" cy="171323"/>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524299" y="4426203"/>
            <a:ext cx="281302" cy="171323"/>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25698" y="4696006"/>
            <a:ext cx="281302" cy="171323"/>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397364" y="4920144"/>
            <a:ext cx="281302" cy="171323"/>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688734" y="5085688"/>
            <a:ext cx="281302" cy="171323"/>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38941" y="3490963"/>
            <a:ext cx="281302" cy="206558"/>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955" y="3582178"/>
            <a:ext cx="281302" cy="206558"/>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656012" y="3780160"/>
            <a:ext cx="281302" cy="206558"/>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7006509" y="5057545"/>
            <a:ext cx="281302" cy="206558"/>
          </a:xfrm>
          <a:prstGeom prst="rect">
            <a:avLst/>
          </a:prstGeom>
          <a:ln w="6350">
            <a:solidFill>
              <a:sysClr val="windowText" lastClr="000000">
                <a:lumMod val="50000"/>
                <a:lumOff val="50000"/>
              </a:sysClr>
            </a:solidFill>
          </a:ln>
        </p:spPr>
      </p:pic>
      <p:sp>
        <p:nvSpPr>
          <p:cNvPr id="232" name="Flowchart: Multidocument 231"/>
          <p:cNvSpPr/>
          <p:nvPr/>
        </p:nvSpPr>
        <p:spPr>
          <a:xfrm>
            <a:off x="5647140" y="4208451"/>
            <a:ext cx="162089" cy="197077"/>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3" name="Flowchart: Multidocument 232"/>
          <p:cNvSpPr/>
          <p:nvPr/>
        </p:nvSpPr>
        <p:spPr>
          <a:xfrm>
            <a:off x="5659981" y="4468439"/>
            <a:ext cx="281302" cy="258174"/>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5" name="Oval 234"/>
          <p:cNvSpPr/>
          <p:nvPr/>
        </p:nvSpPr>
        <p:spPr>
          <a:xfrm>
            <a:off x="5773270" y="398839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6" name="Oval 235"/>
          <p:cNvSpPr/>
          <p:nvPr/>
        </p:nvSpPr>
        <p:spPr>
          <a:xfrm>
            <a:off x="5752488" y="4735225"/>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39" name="Rectangle 238"/>
          <p:cNvSpPr/>
          <p:nvPr/>
        </p:nvSpPr>
        <p:spPr>
          <a:xfrm>
            <a:off x="5368124" y="4144156"/>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0" name="Rectangle 239"/>
          <p:cNvSpPr/>
          <p:nvPr/>
        </p:nvSpPr>
        <p:spPr>
          <a:xfrm>
            <a:off x="5323679" y="352243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1" name="Rectangle 240"/>
          <p:cNvSpPr/>
          <p:nvPr/>
        </p:nvSpPr>
        <p:spPr>
          <a:xfrm>
            <a:off x="6128570" y="3813822"/>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2" name="Rectangle 241"/>
          <p:cNvSpPr/>
          <p:nvPr/>
        </p:nvSpPr>
        <p:spPr>
          <a:xfrm>
            <a:off x="5323679" y="5312669"/>
            <a:ext cx="1221362" cy="143476"/>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3" name="Rectangle 242"/>
          <p:cNvSpPr/>
          <p:nvPr/>
        </p:nvSpPr>
        <p:spPr>
          <a:xfrm>
            <a:off x="5780870" y="5042060"/>
            <a:ext cx="185466" cy="193260"/>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45" name="Flowchart: Multidocument 244"/>
          <p:cNvSpPr/>
          <p:nvPr/>
        </p:nvSpPr>
        <p:spPr>
          <a:xfrm>
            <a:off x="5865517" y="3520231"/>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79971" y="3201298"/>
            <a:ext cx="281302" cy="171323"/>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421518" y="3209687"/>
            <a:ext cx="281302" cy="206558"/>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33402" y="3246361"/>
            <a:ext cx="281302" cy="206558"/>
          </a:xfrm>
          <a:prstGeom prst="rect">
            <a:avLst/>
          </a:prstGeom>
          <a:ln w="6350">
            <a:solidFill>
              <a:sysClr val="windowText" lastClr="000000">
                <a:lumMod val="50000"/>
                <a:lumOff val="50000"/>
              </a:sysClr>
            </a:solidFill>
          </a:ln>
        </p:spPr>
      </p:pic>
      <p:sp>
        <p:nvSpPr>
          <p:cNvPr id="250" name="TextBox 249"/>
          <p:cNvSpPr txBox="1"/>
          <p:nvPr/>
        </p:nvSpPr>
        <p:spPr>
          <a:xfrm>
            <a:off x="5870644" y="5945240"/>
            <a:ext cx="1688428" cy="311985"/>
          </a:xfrm>
          <a:prstGeom prst="rect">
            <a:avLst/>
          </a:prstGeom>
          <a:noFill/>
        </p:spPr>
        <p:txBody>
          <a:bodyPr wrap="square" rtlCol="0">
            <a:spAutoFit/>
          </a:bodyPr>
          <a:lstStyle>
            <a:defPPr>
              <a:defRPr lang="en-US"/>
            </a:defPPr>
            <a:lvl1pPr>
              <a:defRPr sz="1400" b="1">
                <a:solidFill>
                  <a:srgbClr val="0070C0"/>
                </a:solidFill>
              </a:defRPr>
            </a:lvl1pPr>
          </a:lstStyle>
          <a:p>
            <a:pPr defTabSz="914049"/>
            <a:r>
              <a:rPr lang="en-US" kern="0" dirty="0">
                <a:latin typeface="Calibri" panose="020F0502020204030204"/>
              </a:rPr>
              <a:t>Transform &amp; Load</a:t>
            </a:r>
          </a:p>
        </p:txBody>
      </p:sp>
      <p:sp>
        <p:nvSpPr>
          <p:cNvPr id="251" name="Rectangle 250"/>
          <p:cNvSpPr/>
          <p:nvPr/>
        </p:nvSpPr>
        <p:spPr>
          <a:xfrm>
            <a:off x="9669847" y="2806761"/>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Marts</a:t>
            </a:r>
            <a:endParaRPr lang="en-US" sz="800" kern="0" dirty="0">
              <a:solidFill>
                <a:prstClr val="black">
                  <a:lumMod val="50000"/>
                  <a:lumOff val="50000"/>
                </a:prstClr>
              </a:solidFill>
              <a:latin typeface="Calibri" panose="020F0502020204030204"/>
            </a:endParaRPr>
          </a:p>
        </p:txBody>
      </p:sp>
      <p:sp>
        <p:nvSpPr>
          <p:cNvPr id="252" name="Rectangle 251"/>
          <p:cNvSpPr/>
          <p:nvPr/>
        </p:nvSpPr>
        <p:spPr>
          <a:xfrm>
            <a:off x="9669847" y="3254975"/>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Data Lake(s)</a:t>
            </a:r>
            <a:endParaRPr lang="en-US" sz="800" kern="0" dirty="0">
              <a:solidFill>
                <a:prstClr val="black">
                  <a:lumMod val="50000"/>
                  <a:lumOff val="50000"/>
                </a:prstClr>
              </a:solidFill>
              <a:latin typeface="Calibri" panose="020F0502020204030204"/>
            </a:endParaRPr>
          </a:p>
        </p:txBody>
      </p:sp>
      <p:sp>
        <p:nvSpPr>
          <p:cNvPr id="253" name="Freeform 252"/>
          <p:cNvSpPr/>
          <p:nvPr/>
        </p:nvSpPr>
        <p:spPr>
          <a:xfrm>
            <a:off x="10725930" y="3287918"/>
            <a:ext cx="225705" cy="369273"/>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10795797" y="3365980"/>
            <a:ext cx="140651" cy="85662"/>
          </a:xfrm>
          <a:prstGeom prst="rect">
            <a:avLst/>
          </a:prstGeom>
          <a:ln w="6350">
            <a:solidFill>
              <a:sysClr val="windowText" lastClr="000000">
                <a:lumMod val="50000"/>
                <a:lumOff val="50000"/>
              </a:sysClr>
            </a:solidFill>
          </a:ln>
        </p:spPr>
      </p:pic>
      <p:sp>
        <p:nvSpPr>
          <p:cNvPr id="255" name="Oval 254"/>
          <p:cNvSpPr/>
          <p:nvPr/>
        </p:nvSpPr>
        <p:spPr>
          <a:xfrm>
            <a:off x="10800262" y="3510828"/>
            <a:ext cx="45706" cy="5849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56" name="Freeform 255"/>
          <p:cNvSpPr/>
          <p:nvPr/>
        </p:nvSpPr>
        <p:spPr>
          <a:xfrm>
            <a:off x="10757367" y="2866198"/>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7" name="Oval 256"/>
          <p:cNvSpPr/>
          <p:nvPr/>
        </p:nvSpPr>
        <p:spPr>
          <a:xfrm>
            <a:off x="10772057" y="287558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8" name="Freeform 257"/>
          <p:cNvSpPr/>
          <p:nvPr/>
        </p:nvSpPr>
        <p:spPr>
          <a:xfrm>
            <a:off x="1399485" y="4513547"/>
            <a:ext cx="177197" cy="19916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sp>
        <p:nvSpPr>
          <p:cNvPr id="259" name="Oval 258"/>
          <p:cNvSpPr/>
          <p:nvPr/>
        </p:nvSpPr>
        <p:spPr>
          <a:xfrm>
            <a:off x="1414177" y="4522938"/>
            <a:ext cx="143868" cy="39594"/>
          </a:xfrm>
          <a:prstGeom prst="ellipse">
            <a:avLst/>
          </a:prstGeom>
          <a:solidFill>
            <a:sysClr val="window" lastClr="FFFFFF"/>
          </a:solidFill>
          <a:ln w="12700" cap="flat" cmpd="sng" algn="ctr">
            <a:noFill/>
            <a:prstDash val="solid"/>
            <a:miter lim="800000"/>
          </a:ln>
          <a:effectLst/>
        </p:spPr>
        <p:txBody>
          <a:bodyPr rtlCol="0" anchor="ctr"/>
          <a:lstStyle/>
          <a:p>
            <a:pPr algn="ctr" defTabSz="913963">
              <a:defRPr/>
            </a:pPr>
            <a:endParaRPr lang="en-US" kern="0">
              <a:solidFill>
                <a:srgbClr val="FFFFFF"/>
              </a:solidFill>
              <a:latin typeface="Calibri" panose="020F0502020204030204"/>
            </a:endParaRPr>
          </a:p>
        </p:txBody>
      </p:sp>
      <p:cxnSp>
        <p:nvCxnSpPr>
          <p:cNvPr id="260" name="Straight Arrow Connector 259"/>
          <p:cNvCxnSpPr/>
          <p:nvPr/>
        </p:nvCxnSpPr>
        <p:spPr>
          <a:xfrm>
            <a:off x="2454231" y="4669842"/>
            <a:ext cx="2806952" cy="10438"/>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9882" y="5294085"/>
            <a:ext cx="279483" cy="23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02859" y="4955557"/>
            <a:ext cx="229657" cy="17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2513" y="4333567"/>
            <a:ext cx="218683" cy="22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7633" y="3935946"/>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6131" y="4866638"/>
            <a:ext cx="241922" cy="24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2955" y="4741280"/>
            <a:ext cx="162897" cy="170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4017" y="4542735"/>
            <a:ext cx="139917" cy="19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73890" y="5192725"/>
            <a:ext cx="199151" cy="20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8578" y="4905538"/>
            <a:ext cx="221267" cy="34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472883" y="4078943"/>
            <a:ext cx="268233" cy="265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890799" y="5476138"/>
            <a:ext cx="275053" cy="27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1414175" y="5570693"/>
            <a:ext cx="269239" cy="28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2457513" y="4007081"/>
            <a:ext cx="714540" cy="656123"/>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2450806" y="4226992"/>
            <a:ext cx="745099" cy="449706"/>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2466894" y="4457215"/>
            <a:ext cx="714651" cy="207780"/>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2457404" y="4696005"/>
            <a:ext cx="714651" cy="505347"/>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2447334" y="4663205"/>
            <a:ext cx="738362" cy="285475"/>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606503" y="3295192"/>
            <a:ext cx="157670" cy="193046"/>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79" name="Oval 278"/>
          <p:cNvSpPr/>
          <p:nvPr/>
        </p:nvSpPr>
        <p:spPr>
          <a:xfrm>
            <a:off x="5907768" y="380750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0" name="Oval 279"/>
          <p:cNvSpPr/>
          <p:nvPr/>
        </p:nvSpPr>
        <p:spPr>
          <a:xfrm>
            <a:off x="5606502" y="3553553"/>
            <a:ext cx="178453" cy="162136"/>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1" name="Rectangle 280"/>
          <p:cNvSpPr/>
          <p:nvPr/>
        </p:nvSpPr>
        <p:spPr>
          <a:xfrm>
            <a:off x="6352283" y="5316011"/>
            <a:ext cx="799127" cy="138514"/>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914049">
              <a:defRPr/>
            </a:pPr>
            <a:endParaRPr lang="en-US" kern="0">
              <a:solidFill>
                <a:prstClr val="white"/>
              </a:solidFill>
              <a:latin typeface="Calibri" panose="020F0502020204030204"/>
            </a:endParaRPr>
          </a:p>
        </p:txBody>
      </p:sp>
      <p:sp>
        <p:nvSpPr>
          <p:cNvPr id="286" name="Rectangle 285"/>
          <p:cNvSpPr/>
          <p:nvPr/>
        </p:nvSpPr>
        <p:spPr>
          <a:xfrm>
            <a:off x="9669847" y="3729228"/>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Dashboards</a:t>
            </a:r>
            <a:endParaRPr lang="en-US" sz="800" kern="0" dirty="0">
              <a:solidFill>
                <a:prstClr val="black">
                  <a:lumMod val="50000"/>
                  <a:lumOff val="50000"/>
                </a:prstClr>
              </a:solidFill>
              <a:latin typeface="Calibri" panose="020F0502020204030204"/>
            </a:endParaRPr>
          </a:p>
        </p:txBody>
      </p:sp>
      <p:sp>
        <p:nvSpPr>
          <p:cNvPr id="287" name="Rectangle 286"/>
          <p:cNvSpPr/>
          <p:nvPr/>
        </p:nvSpPr>
        <p:spPr>
          <a:xfrm>
            <a:off x="9662100" y="4167109"/>
            <a:ext cx="1142094" cy="30772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914049">
              <a:defRPr/>
            </a:pPr>
            <a:r>
              <a:rPr lang="en-US" sz="1400" kern="0" dirty="0">
                <a:solidFill>
                  <a:prstClr val="black">
                    <a:lumMod val="50000"/>
                    <a:lumOff val="50000"/>
                  </a:prstClr>
                </a:solidFill>
                <a:latin typeface="Calibri" panose="020F0502020204030204"/>
              </a:rPr>
              <a:t>Apps</a:t>
            </a:r>
            <a:endParaRPr lang="en-US" sz="800" kern="0" dirty="0">
              <a:solidFill>
                <a:prstClr val="black">
                  <a:lumMod val="50000"/>
                  <a:lumOff val="50000"/>
                </a:prstClr>
              </a:solidFill>
              <a:latin typeface="Calibri" panose="020F0502020204030204"/>
            </a:endParaRPr>
          </a:p>
        </p:txBody>
      </p:sp>
      <p:sp>
        <p:nvSpPr>
          <p:cNvPr id="3" name="TextBox 2"/>
          <p:cNvSpPr txBox="1"/>
          <p:nvPr/>
        </p:nvSpPr>
        <p:spPr>
          <a:xfrm>
            <a:off x="5199576" y="5181777"/>
            <a:ext cx="1771448" cy="452590"/>
          </a:xfrm>
          <a:prstGeom prst="rect">
            <a:avLst/>
          </a:prstGeom>
          <a:noFill/>
        </p:spPr>
        <p:txBody>
          <a:bodyPr wrap="square" lIns="179285" tIns="143428" rIns="179285" bIns="143428" rtlCol="0">
            <a:spAutoFit/>
          </a:bodyPr>
          <a:lstStyle/>
          <a:p>
            <a:pPr defTabSz="896386">
              <a:lnSpc>
                <a:spcPct val="90000"/>
              </a:lnSpc>
              <a:spcAft>
                <a:spcPts val="588"/>
              </a:spcAft>
            </a:pPr>
            <a:r>
              <a:rPr lang="en-US" sz="1078" kern="0" dirty="0">
                <a:solidFill>
                  <a:srgbClr val="505050"/>
                </a:solidFill>
              </a:rPr>
              <a:t>Streaming data</a:t>
            </a:r>
          </a:p>
        </p:txBody>
      </p:sp>
      <p:sp>
        <p:nvSpPr>
          <p:cNvPr id="7" name="Right Arrow 6"/>
          <p:cNvSpPr/>
          <p:nvPr/>
        </p:nvSpPr>
        <p:spPr bwMode="auto">
          <a:xfrm>
            <a:off x="7085271" y="5246931"/>
            <a:ext cx="884765" cy="273646"/>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914049"/>
            <a:endParaRPr lang="en-US" kern="0" dirty="0">
              <a:solidFill>
                <a:prstClr val="white"/>
              </a:solidFill>
              <a:latin typeface="Calibri" panose="020F0502020204030204"/>
            </a:endParaRPr>
          </a:p>
        </p:txBody>
      </p:sp>
      <p:sp>
        <p:nvSpPr>
          <p:cNvPr id="133" name="Title 16"/>
          <p:cNvSpPr>
            <a:spLocks noGrp="1"/>
          </p:cNvSpPr>
          <p:nvPr>
            <p:ph type="title"/>
          </p:nvPr>
        </p:nvSpPr>
        <p:spPr>
          <a:xfrm>
            <a:off x="269241" y="289958"/>
            <a:ext cx="11655840" cy="899537"/>
          </a:xfrm>
        </p:spPr>
        <p:txBody>
          <a:bodyPr/>
          <a:lstStyle/>
          <a:p>
            <a:r>
              <a:rPr lang="en-US" sz="3137" dirty="0"/>
              <a:t>Evolving Approaches to Analytics</a:t>
            </a:r>
            <a:br>
              <a:rPr lang="en-US" sz="3137" dirty="0"/>
            </a:br>
            <a:endParaRPr lang="en-US" sz="3137" dirty="0"/>
          </a:p>
        </p:txBody>
      </p:sp>
    </p:spTree>
    <p:extLst>
      <p:ext uri="{BB962C8B-B14F-4D97-AF65-F5344CB8AC3E}">
        <p14:creationId xmlns:p14="http://schemas.microsoft.com/office/powerpoint/2010/main" val="152006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3.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4.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Data_Science_Conference_Spring_2015_Template.potx" id="{922E597F-2412-41D9-B203-26BA5B01F4C9}" vid="{680AC16D-4CE4-41AC-BBA6-F5CBDB9D607C}"/>
    </a:ext>
  </a:extLst>
</a:theme>
</file>

<file path=ppt/theme/theme7.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2416</TotalTime>
  <Words>1424</Words>
  <Application>Microsoft Office PowerPoint</Application>
  <PresentationFormat>Widescreen</PresentationFormat>
  <Paragraphs>297</Paragraphs>
  <Slides>28</Slides>
  <Notes>25</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28</vt:i4>
      </vt:variant>
    </vt:vector>
  </HeadingPairs>
  <TitlesOfParts>
    <vt:vector size="47" baseType="lpstr">
      <vt:lpstr>MS PGothic</vt:lpstr>
      <vt:lpstr>Arial</vt:lpstr>
      <vt:lpstr>Calibri</vt:lpstr>
      <vt:lpstr>Calibri Light</vt:lpstr>
      <vt:lpstr>Consolas</vt:lpstr>
      <vt:lpstr>Segoe</vt:lpstr>
      <vt:lpstr>Segoe Light</vt:lpstr>
      <vt:lpstr>Segoe UI</vt:lpstr>
      <vt:lpstr>Segoe UI Light</vt:lpstr>
      <vt:lpstr>Segoe UI Semibold</vt:lpstr>
      <vt:lpstr>Segoe UI Semilight</vt:lpstr>
      <vt:lpstr>Wingdings</vt:lpstr>
      <vt:lpstr>Office Theme</vt:lpstr>
      <vt:lpstr>TEE14 Speaker PPT Template</vt:lpstr>
      <vt:lpstr>WHITE TEMPLATE</vt:lpstr>
      <vt:lpstr>COLOR TEMPLATE</vt:lpstr>
      <vt:lpstr>1_Office Theme</vt:lpstr>
      <vt:lpstr>5-30659_Machine_Learning_Data_Science_Conference_Spring_2015_Template</vt:lpstr>
      <vt:lpstr>1_TEE14 Speaker PPT Template</vt:lpstr>
      <vt:lpstr>Orchestrating Data and Services with Azure Data Factory</vt:lpstr>
      <vt:lpstr>Meet Sonia Carlson</vt:lpstr>
      <vt:lpstr>Meet Pete Harris | ‏@peteatmsft </vt:lpstr>
      <vt:lpstr>Course Topics</vt:lpstr>
      <vt:lpstr>PowerPoint Presentation</vt:lpstr>
      <vt:lpstr>Module Overview</vt:lpstr>
      <vt:lpstr>Traditional Analytics Platforms </vt:lpstr>
      <vt:lpstr>Evolving Approaches to Analytics </vt:lpstr>
      <vt:lpstr>Evolving Approaches to Analytics </vt:lpstr>
      <vt:lpstr>Azure Data Factory</vt:lpstr>
      <vt:lpstr>Cortana Analytics Suite Transform data into intelligent action</vt:lpstr>
      <vt:lpstr>Cortana Analytics Suite: use cases</vt:lpstr>
      <vt:lpstr>Why Data Factory?</vt:lpstr>
      <vt:lpstr>PowerPoint Presentation</vt:lpstr>
      <vt:lpstr>Module Overview</vt:lpstr>
      <vt:lpstr>Data Sources, Linked Services &amp; Datasets</vt:lpstr>
      <vt:lpstr>Activities</vt:lpstr>
      <vt:lpstr>Pipelines</vt:lpstr>
      <vt:lpstr>PowerPoint Presentation</vt:lpstr>
      <vt:lpstr>Module Overview</vt:lpstr>
      <vt:lpstr>PowerPoint Presentation</vt:lpstr>
      <vt:lpstr>Module Overview</vt:lpstr>
      <vt:lpstr>PowerPoint Presentation</vt:lpstr>
      <vt:lpstr>Module Overview</vt:lpstr>
      <vt:lpstr>PowerPoint Presentation</vt:lpstr>
      <vt:lpstr>Module Overview</vt:lpstr>
      <vt:lpstr>Resources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Harris</dc:creator>
  <cp:lastModifiedBy>Elise Morrison (Waypoint Ventures LLC)</cp:lastModifiedBy>
  <cp:revision>64</cp:revision>
  <dcterms:created xsi:type="dcterms:W3CDTF">2015-11-05T22:33:58Z</dcterms:created>
  <dcterms:modified xsi:type="dcterms:W3CDTF">2016-03-16T15:58:23Z</dcterms:modified>
</cp:coreProperties>
</file>